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39"/>
    <p:sldId id="257" r:id="rId40"/>
    <p:sldId id="258" r:id="rId41"/>
    <p:sldId id="259" r:id="rId42"/>
    <p:sldId id="260" r:id="rId43"/>
    <p:sldId id="261" r:id="rId44"/>
    <p:sldId id="262" r:id="rId45"/>
    <p:sldId id="263" r:id="rId46"/>
    <p:sldId id="264" r:id="rId47"/>
    <p:sldId id="265" r:id="rId48"/>
    <p:sldId id="266" r:id="rId49"/>
    <p:sldId id="267" r:id="rId50"/>
    <p:sldId id="268" r:id="rId51"/>
    <p:sldId id="269" r:id="rId52"/>
    <p:sldId id="270" r:id="rId53"/>
    <p:sldId id="271" r:id="rId54"/>
    <p:sldId id="272" r:id="rId55"/>
    <p:sldId id="273" r:id="rId56"/>
    <p:sldId id="274" r:id="rId57"/>
    <p:sldId id="275" r:id="rId58"/>
    <p:sldId id="276" r:id="rId59"/>
    <p:sldId id="277" r:id="rId60"/>
    <p:sldId id="278" r:id="rId61"/>
    <p:sldId id="279" r:id="rId62"/>
    <p:sldId id="280" r:id="rId63"/>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Kollektif" charset="1" panose="020B0604020101010102"/>
      <p:regular r:id="rId10"/>
    </p:embeddedFont>
    <p:embeddedFont>
      <p:font typeface="Kollektif Bold" charset="1" panose="020B0604020101010102"/>
      <p:regular r:id="rId11"/>
    </p:embeddedFont>
    <p:embeddedFont>
      <p:font typeface="Kollektif Italics" charset="1" panose="020B0604020101010102"/>
      <p:regular r:id="rId12"/>
    </p:embeddedFont>
    <p:embeddedFont>
      <p:font typeface="Kollektif Bold Italics" charset="1" panose="020B0604020101010102"/>
      <p:regular r:id="rId13"/>
    </p:embeddedFont>
    <p:embeddedFont>
      <p:font typeface="Paalalabas Wide" charset="1" panose="00000000000000000000"/>
      <p:regular r:id="rId14"/>
    </p:embeddedFont>
    <p:embeddedFont>
      <p:font typeface="Canva Sans" charset="1" panose="020B0503030501040103"/>
      <p:regular r:id="rId15"/>
    </p:embeddedFont>
    <p:embeddedFont>
      <p:font typeface="Canva Sans Bold" charset="1" panose="020B0803030501040103"/>
      <p:regular r:id="rId16"/>
    </p:embeddedFont>
    <p:embeddedFont>
      <p:font typeface="Canva Sans Italics" charset="1" panose="020B0503030501040103"/>
      <p:regular r:id="rId17"/>
    </p:embeddedFont>
    <p:embeddedFont>
      <p:font typeface="Canva Sans Bold Italics" charset="1" panose="020B0803030501040103"/>
      <p:regular r:id="rId18"/>
    </p:embeddedFont>
    <p:embeddedFont>
      <p:font typeface="Canva Sans Medium" charset="1" panose="020B0603030501040103"/>
      <p:regular r:id="rId19"/>
    </p:embeddedFont>
    <p:embeddedFont>
      <p:font typeface="Canva Sans Medium Italics" charset="1" panose="020B0603030501040103"/>
      <p:regular r:id="rId20"/>
    </p:embeddedFont>
    <p:embeddedFont>
      <p:font typeface="Poppins" charset="1" panose="00000500000000000000"/>
      <p:regular r:id="rId21"/>
    </p:embeddedFont>
    <p:embeddedFont>
      <p:font typeface="Poppins Bold" charset="1" panose="00000800000000000000"/>
      <p:regular r:id="rId22"/>
    </p:embeddedFont>
    <p:embeddedFont>
      <p:font typeface="Poppins Italics" charset="1" panose="00000500000000000000"/>
      <p:regular r:id="rId23"/>
    </p:embeddedFont>
    <p:embeddedFont>
      <p:font typeface="Poppins Bold Italics" charset="1" panose="00000800000000000000"/>
      <p:regular r:id="rId24"/>
    </p:embeddedFont>
    <p:embeddedFont>
      <p:font typeface="Poppins Thin" charset="1" panose="00000300000000000000"/>
      <p:regular r:id="rId25"/>
    </p:embeddedFont>
    <p:embeddedFont>
      <p:font typeface="Poppins Thin Italics" charset="1" panose="00000300000000000000"/>
      <p:regular r:id="rId26"/>
    </p:embeddedFont>
    <p:embeddedFont>
      <p:font typeface="Poppins Extra-Light" charset="1" panose="00000300000000000000"/>
      <p:regular r:id="rId27"/>
    </p:embeddedFont>
    <p:embeddedFont>
      <p:font typeface="Poppins Extra-Light Italics" charset="1" panose="00000300000000000000"/>
      <p:regular r:id="rId28"/>
    </p:embeddedFont>
    <p:embeddedFont>
      <p:font typeface="Poppins Light" charset="1" panose="00000400000000000000"/>
      <p:regular r:id="rId29"/>
    </p:embeddedFont>
    <p:embeddedFont>
      <p:font typeface="Poppins Light Italics" charset="1" panose="00000400000000000000"/>
      <p:regular r:id="rId30"/>
    </p:embeddedFont>
    <p:embeddedFont>
      <p:font typeface="Poppins Medium" charset="1" panose="00000600000000000000"/>
      <p:regular r:id="rId31"/>
    </p:embeddedFont>
    <p:embeddedFont>
      <p:font typeface="Poppins Medium Italics" charset="1" panose="00000600000000000000"/>
      <p:regular r:id="rId32"/>
    </p:embeddedFont>
    <p:embeddedFont>
      <p:font typeface="Poppins Semi-Bold" charset="1" panose="00000700000000000000"/>
      <p:regular r:id="rId33"/>
    </p:embeddedFont>
    <p:embeddedFont>
      <p:font typeface="Poppins Semi-Bold Italics" charset="1" panose="00000700000000000000"/>
      <p:regular r:id="rId34"/>
    </p:embeddedFont>
    <p:embeddedFont>
      <p:font typeface="Poppins Ultra-Bold" charset="1" panose="00000900000000000000"/>
      <p:regular r:id="rId35"/>
    </p:embeddedFont>
    <p:embeddedFont>
      <p:font typeface="Poppins Ultra-Bold Italics" charset="1" panose="00000900000000000000"/>
      <p:regular r:id="rId36"/>
    </p:embeddedFont>
    <p:embeddedFont>
      <p:font typeface="Poppins Heavy" charset="1" panose="00000A00000000000000"/>
      <p:regular r:id="rId37"/>
    </p:embeddedFont>
    <p:embeddedFont>
      <p:font typeface="Poppins Heavy Italics" charset="1" panose="00000A0000000000000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slides/slide1.xml" Type="http://schemas.openxmlformats.org/officeDocument/2006/relationships/slide"/><Relationship Id="rId4" Target="theme/theme1.xml" Type="http://schemas.openxmlformats.org/officeDocument/2006/relationships/theme"/><Relationship Id="rId40" Target="slides/slide2.xml" Type="http://schemas.openxmlformats.org/officeDocument/2006/relationships/slide"/><Relationship Id="rId41" Target="slides/slide3.xml" Type="http://schemas.openxmlformats.org/officeDocument/2006/relationships/slide"/><Relationship Id="rId42" Target="slides/slide4.xml" Type="http://schemas.openxmlformats.org/officeDocument/2006/relationships/slide"/><Relationship Id="rId43" Target="slides/slide5.xml" Type="http://schemas.openxmlformats.org/officeDocument/2006/relationships/slide"/><Relationship Id="rId44" Target="slides/slide6.xml" Type="http://schemas.openxmlformats.org/officeDocument/2006/relationships/slide"/><Relationship Id="rId45" Target="slides/slide7.xml" Type="http://schemas.openxmlformats.org/officeDocument/2006/relationships/slide"/><Relationship Id="rId46" Target="slides/slide8.xml" Type="http://schemas.openxmlformats.org/officeDocument/2006/relationships/slide"/><Relationship Id="rId47" Target="slides/slide9.xml" Type="http://schemas.openxmlformats.org/officeDocument/2006/relationships/slide"/><Relationship Id="rId48" Target="slides/slide10.xml" Type="http://schemas.openxmlformats.org/officeDocument/2006/relationships/slide"/><Relationship Id="rId49" Target="slides/slide11.xml" Type="http://schemas.openxmlformats.org/officeDocument/2006/relationships/slide"/><Relationship Id="rId5" Target="tableStyles.xml" Type="http://schemas.openxmlformats.org/officeDocument/2006/relationships/tableStyles"/><Relationship Id="rId50" Target="slides/slide12.xml" Type="http://schemas.openxmlformats.org/officeDocument/2006/relationships/slide"/><Relationship Id="rId51" Target="slides/slide13.xml" Type="http://schemas.openxmlformats.org/officeDocument/2006/relationships/slide"/><Relationship Id="rId52" Target="slides/slide14.xml" Type="http://schemas.openxmlformats.org/officeDocument/2006/relationships/slide"/><Relationship Id="rId53" Target="slides/slide15.xml" Type="http://schemas.openxmlformats.org/officeDocument/2006/relationships/slide"/><Relationship Id="rId54" Target="slides/slide16.xml" Type="http://schemas.openxmlformats.org/officeDocument/2006/relationships/slide"/><Relationship Id="rId55" Target="slides/slide17.xml" Type="http://schemas.openxmlformats.org/officeDocument/2006/relationships/slide"/><Relationship Id="rId56" Target="slides/slide18.xml" Type="http://schemas.openxmlformats.org/officeDocument/2006/relationships/slide"/><Relationship Id="rId57" Target="slides/slide19.xml" Type="http://schemas.openxmlformats.org/officeDocument/2006/relationships/slide"/><Relationship Id="rId58" Target="slides/slide20.xml" Type="http://schemas.openxmlformats.org/officeDocument/2006/relationships/slide"/><Relationship Id="rId59" Target="slides/slide21.xml" Type="http://schemas.openxmlformats.org/officeDocument/2006/relationships/slide"/><Relationship Id="rId6" Target="fonts/font6.fntdata" Type="http://schemas.openxmlformats.org/officeDocument/2006/relationships/font"/><Relationship Id="rId60" Target="slides/slide22.xml" Type="http://schemas.openxmlformats.org/officeDocument/2006/relationships/slide"/><Relationship Id="rId61" Target="slides/slide23.xml" Type="http://schemas.openxmlformats.org/officeDocument/2006/relationships/slide"/><Relationship Id="rId62" Target="slides/slide24.xml" Type="http://schemas.openxmlformats.org/officeDocument/2006/relationships/slide"/><Relationship Id="rId63" Target="slides/slide25.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 Id="rId6" Target="../media/image12.jpeg" Type="http://schemas.openxmlformats.org/officeDocument/2006/relationships/image"/><Relationship Id="rId7" Target="../media/image13.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6.jpeg" Type="http://schemas.openxmlformats.org/officeDocument/2006/relationships/image"/><Relationship Id="rId3" Target="../media/image27.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8.jpeg" Type="http://schemas.openxmlformats.org/officeDocument/2006/relationships/image"/><Relationship Id="rId3" Target="../media/image29.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0.jpeg" Type="http://schemas.openxmlformats.org/officeDocument/2006/relationships/image"/><Relationship Id="rId3" Target="../media/image31.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2.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 Id="rId3" Target="../media/image34.pn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2.png" Type="http://schemas.openxmlformats.org/officeDocument/2006/relationships/image"/><Relationship Id="rId11" Target="../media/image43.png" Type="http://schemas.openxmlformats.org/officeDocument/2006/relationships/image"/><Relationship Id="rId12" Target="../media/image44.png" Type="http://schemas.openxmlformats.org/officeDocument/2006/relationships/image"/><Relationship Id="rId2" Target="../media/image18.png" Type="http://schemas.openxmlformats.org/officeDocument/2006/relationships/image"/><Relationship Id="rId3" Target="../media/image19.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40.png" Type="http://schemas.openxmlformats.org/officeDocument/2006/relationships/image"/><Relationship Id="rId9" Target="../media/image41.pn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1.png" Type="http://schemas.openxmlformats.org/officeDocument/2006/relationships/image"/><Relationship Id="rId11" Target="../media/image52.png" Type="http://schemas.openxmlformats.org/officeDocument/2006/relationships/image"/><Relationship Id="rId12" Target="../media/image53.svg" Type="http://schemas.openxmlformats.org/officeDocument/2006/relationships/image"/><Relationship Id="rId2" Target="../media/image6.png" Type="http://schemas.openxmlformats.org/officeDocument/2006/relationships/image"/><Relationship Id="rId3" Target="../media/image7.sv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 Id="rId6" Target="../media/image47.png" Type="http://schemas.openxmlformats.org/officeDocument/2006/relationships/image"/><Relationship Id="rId7" Target="../media/image48.png" Type="http://schemas.openxmlformats.org/officeDocument/2006/relationships/image"/><Relationship Id="rId8" Target="../media/image49.png" Type="http://schemas.openxmlformats.org/officeDocument/2006/relationships/image"/><Relationship Id="rId9" Target="../media/image50.pn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1.png" Type="http://schemas.openxmlformats.org/officeDocument/2006/relationships/image"/><Relationship Id="rId11" Target="../media/image52.png" Type="http://schemas.openxmlformats.org/officeDocument/2006/relationships/image"/><Relationship Id="rId12" Target="../media/image53.svg" Type="http://schemas.openxmlformats.org/officeDocument/2006/relationships/image"/><Relationship Id="rId2" Target="../media/image6.png" Type="http://schemas.openxmlformats.org/officeDocument/2006/relationships/image"/><Relationship Id="rId3" Target="../media/image7.sv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 Id="rId6" Target="../media/image48.png" Type="http://schemas.openxmlformats.org/officeDocument/2006/relationships/image"/><Relationship Id="rId7" Target="../media/image54.png" Type="http://schemas.openxmlformats.org/officeDocument/2006/relationships/image"/><Relationship Id="rId8" Target="../media/image55.png" Type="http://schemas.openxmlformats.org/officeDocument/2006/relationships/image"/><Relationship Id="rId9" Target="../media/image56.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7.png" Type="http://schemas.openxmlformats.org/officeDocument/2006/relationships/image"/><Relationship Id="rId3" Target="../media/image35.png" Type="http://schemas.openxmlformats.org/officeDocument/2006/relationships/image"/><Relationship Id="rId4" Target="../media/image58.png" Type="http://schemas.openxmlformats.org/officeDocument/2006/relationships/image"/><Relationship Id="rId5" Target="../media/image45.png" Type="http://schemas.openxmlformats.org/officeDocument/2006/relationships/image"/><Relationship Id="rId6" Target="../media/image46.svg" Type="http://schemas.openxmlformats.org/officeDocument/2006/relationships/image"/><Relationship Id="rId7" Target="../media/image52.png" Type="http://schemas.openxmlformats.org/officeDocument/2006/relationships/image"/><Relationship Id="rId8" Target="../media/image53.sv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63.png" Type="http://schemas.openxmlformats.org/officeDocument/2006/relationships/image"/><Relationship Id="rId11" Target="../media/image64.svg" Type="http://schemas.openxmlformats.org/officeDocument/2006/relationships/image"/><Relationship Id="rId12" Target="../media/image65.png" Type="http://schemas.openxmlformats.org/officeDocument/2006/relationships/image"/><Relationship Id="rId13" Target="../media/image66.svg" Type="http://schemas.openxmlformats.org/officeDocument/2006/relationships/image"/><Relationship Id="rId14" Target="../media/image67.png" Type="http://schemas.openxmlformats.org/officeDocument/2006/relationships/image"/><Relationship Id="rId15" Target="../media/image68.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59.png" Type="http://schemas.openxmlformats.org/officeDocument/2006/relationships/image"/><Relationship Id="rId7" Target="../media/image60.svg" Type="http://schemas.openxmlformats.org/officeDocument/2006/relationships/image"/><Relationship Id="rId8" Target="../media/image61.png" Type="http://schemas.openxmlformats.org/officeDocument/2006/relationships/image"/><Relationship Id="rId9" Target="../media/image62.sv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9.png" Type="http://schemas.openxmlformats.org/officeDocument/2006/relationships/image"/><Relationship Id="rId5" Target="../media/image70.svg" Type="http://schemas.openxmlformats.org/officeDocument/2006/relationships/image"/><Relationship Id="rId6" Target="../media/image71.png" Type="http://schemas.openxmlformats.org/officeDocument/2006/relationships/image"/><Relationship Id="rId7" Target="../media/image72.sv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79.png" Type="http://schemas.openxmlformats.org/officeDocument/2006/relationships/image"/><Relationship Id="rId11" Target="../media/image80.svg" Type="http://schemas.openxmlformats.org/officeDocument/2006/relationships/image"/><Relationship Id="rId12" Target="../media/image81.png" Type="http://schemas.openxmlformats.org/officeDocument/2006/relationships/image"/><Relationship Id="rId13" Target="../media/image82.svg" Type="http://schemas.openxmlformats.org/officeDocument/2006/relationships/image"/><Relationship Id="rId14" Target="../media/image83.png" Type="http://schemas.openxmlformats.org/officeDocument/2006/relationships/image"/><Relationship Id="rId15" Target="../media/image84.svg" Type="http://schemas.openxmlformats.org/officeDocument/2006/relationships/image"/><Relationship Id="rId16" Target="../media/image85.jpeg" Type="http://schemas.openxmlformats.org/officeDocument/2006/relationships/image"/><Relationship Id="rId2" Target="../media/image73.png" Type="http://schemas.openxmlformats.org/officeDocument/2006/relationships/image"/><Relationship Id="rId3" Target="../media/image7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75.png" Type="http://schemas.openxmlformats.org/officeDocument/2006/relationships/image"/><Relationship Id="rId7" Target="../media/image76.svg" Type="http://schemas.openxmlformats.org/officeDocument/2006/relationships/image"/><Relationship Id="rId8" Target="../media/image77.png" Type="http://schemas.openxmlformats.org/officeDocument/2006/relationships/image"/><Relationship Id="rId9" Target="../media/image78.sv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6.png" Type="http://schemas.openxmlformats.org/officeDocument/2006/relationships/image"/><Relationship Id="rId5" Target="../media/image87.sv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https://youtu.be/_TC4JsuBmbE?si=LkDhOKZFQGWOo5XQ" TargetMode="External" Type="http://schemas.openxmlformats.org/officeDocument/2006/relationships/hyperlink"/><Relationship Id="rId5" Target="../media/image1.png" Type="http://schemas.openxmlformats.org/officeDocument/2006/relationships/image"/><Relationship Id="rId6" Target="../media/image2.svg" Type="http://schemas.openxmlformats.org/officeDocument/2006/relationships/image"/><Relationship Id="rId7" Target="../media/image88.jpeg" Type="http://schemas.openxmlformats.org/officeDocument/2006/relationships/image"/><Relationship Id="rId8" Target="https://youtu.be/_TC4JsuBmbE?si=LkDhOKZFQGWOo5XQ" TargetMode="External" Type="http://schemas.openxmlformats.org/officeDocument/2006/relationships/video"/></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4345745" y="2996686"/>
            <a:ext cx="9596511" cy="4293627"/>
            <a:chOff x="0" y="0"/>
            <a:chExt cx="2527476" cy="1130832"/>
          </a:xfrm>
        </p:grpSpPr>
        <p:sp>
          <p:nvSpPr>
            <p:cNvPr name="Freeform 3" id="3"/>
            <p:cNvSpPr/>
            <p:nvPr/>
          </p:nvSpPr>
          <p:spPr>
            <a:xfrm flipH="false" flipV="false" rot="0">
              <a:off x="0" y="0"/>
              <a:ext cx="2527476" cy="1130832"/>
            </a:xfrm>
            <a:custGeom>
              <a:avLst/>
              <a:gdLst/>
              <a:ahLst/>
              <a:cxnLst/>
              <a:rect r="r" b="b" t="t" l="l"/>
              <a:pathLst>
                <a:path h="1130832" w="2527476">
                  <a:moveTo>
                    <a:pt x="10488" y="0"/>
                  </a:moveTo>
                  <a:lnTo>
                    <a:pt x="2516988" y="0"/>
                  </a:lnTo>
                  <a:cubicBezTo>
                    <a:pt x="2519770" y="0"/>
                    <a:pt x="2522438" y="1105"/>
                    <a:pt x="2524404" y="3072"/>
                  </a:cubicBezTo>
                  <a:cubicBezTo>
                    <a:pt x="2526371" y="5039"/>
                    <a:pt x="2527476" y="7706"/>
                    <a:pt x="2527476" y="10488"/>
                  </a:cubicBezTo>
                  <a:lnTo>
                    <a:pt x="2527476" y="1120344"/>
                  </a:lnTo>
                  <a:cubicBezTo>
                    <a:pt x="2527476" y="1123126"/>
                    <a:pt x="2526371" y="1125793"/>
                    <a:pt x="2524404" y="1127760"/>
                  </a:cubicBezTo>
                  <a:cubicBezTo>
                    <a:pt x="2522438" y="1129727"/>
                    <a:pt x="2519770" y="1130832"/>
                    <a:pt x="2516988" y="1130832"/>
                  </a:cubicBezTo>
                  <a:lnTo>
                    <a:pt x="10488" y="1130832"/>
                  </a:lnTo>
                  <a:cubicBezTo>
                    <a:pt x="4695" y="1130832"/>
                    <a:pt x="0" y="1126136"/>
                    <a:pt x="0" y="1120344"/>
                  </a:cubicBezTo>
                  <a:lnTo>
                    <a:pt x="0" y="10488"/>
                  </a:lnTo>
                  <a:cubicBezTo>
                    <a:pt x="0" y="7706"/>
                    <a:pt x="1105" y="5039"/>
                    <a:pt x="3072" y="3072"/>
                  </a:cubicBezTo>
                  <a:cubicBezTo>
                    <a:pt x="5039" y="1105"/>
                    <a:pt x="7706" y="0"/>
                    <a:pt x="10488" y="0"/>
                  </a:cubicBezTo>
                  <a:close/>
                </a:path>
              </a:pathLst>
            </a:custGeom>
            <a:solidFill>
              <a:srgbClr val="000000">
                <a:alpha val="0"/>
              </a:srgbClr>
            </a:solidFill>
            <a:ln w="66675" cap="sq">
              <a:solidFill>
                <a:srgbClr val="05066D"/>
              </a:solidFill>
              <a:prstDash val="solid"/>
              <a:miter/>
            </a:ln>
          </p:spPr>
        </p:sp>
        <p:sp>
          <p:nvSpPr>
            <p:cNvPr name="TextBox 4" id="4"/>
            <p:cNvSpPr txBox="true"/>
            <p:nvPr/>
          </p:nvSpPr>
          <p:spPr>
            <a:xfrm>
              <a:off x="0" y="-38100"/>
              <a:ext cx="2527476" cy="1168932"/>
            </a:xfrm>
            <a:prstGeom prst="rect">
              <a:avLst/>
            </a:prstGeom>
          </p:spPr>
          <p:txBody>
            <a:bodyPr anchor="ctr" rtlCol="false" tIns="50800" lIns="50800" bIns="50800" rIns="50800"/>
            <a:lstStyle/>
            <a:p>
              <a:pPr algn="ctr">
                <a:lnSpc>
                  <a:spcPts val="3418"/>
                </a:lnSpc>
              </a:pPr>
            </a:p>
          </p:txBody>
        </p:sp>
      </p:grpSp>
      <p:sp>
        <p:nvSpPr>
          <p:cNvPr name="Freeform 5" id="5"/>
          <p:cNvSpPr/>
          <p:nvPr/>
        </p:nvSpPr>
        <p:spPr>
          <a:xfrm flipH="false" flipV="false" rot="0">
            <a:off x="-5041496" y="5143500"/>
            <a:ext cx="11355339" cy="11355339"/>
          </a:xfrm>
          <a:custGeom>
            <a:avLst/>
            <a:gdLst/>
            <a:ahLst/>
            <a:cxnLst/>
            <a:rect r="r" b="b" t="t" l="l"/>
            <a:pathLst>
              <a:path h="11355339" w="11355339">
                <a:moveTo>
                  <a:pt x="0" y="0"/>
                </a:moveTo>
                <a:lnTo>
                  <a:pt x="11355339" y="0"/>
                </a:lnTo>
                <a:lnTo>
                  <a:pt x="11355339"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2728941" y="-5670511"/>
            <a:ext cx="10814011" cy="10814011"/>
          </a:xfrm>
          <a:custGeom>
            <a:avLst/>
            <a:gdLst/>
            <a:ahLst/>
            <a:cxnLst/>
            <a:rect r="r" b="b" t="t" l="l"/>
            <a:pathLst>
              <a:path h="10814011" w="10814011">
                <a:moveTo>
                  <a:pt x="0" y="0"/>
                </a:moveTo>
                <a:lnTo>
                  <a:pt x="10814011" y="0"/>
                </a:lnTo>
                <a:lnTo>
                  <a:pt x="10814011" y="10814011"/>
                </a:lnTo>
                <a:lnTo>
                  <a:pt x="0" y="108140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4879026" y="4277163"/>
            <a:ext cx="8529948" cy="2152280"/>
          </a:xfrm>
          <a:prstGeom prst="rect">
            <a:avLst/>
          </a:prstGeom>
        </p:spPr>
        <p:txBody>
          <a:bodyPr anchor="t" rtlCol="false" tIns="0" lIns="0" bIns="0" rIns="0">
            <a:spAutoFit/>
          </a:bodyPr>
          <a:lstStyle/>
          <a:p>
            <a:pPr algn="ctr">
              <a:lnSpc>
                <a:spcPts val="9637"/>
              </a:lnSpc>
            </a:pPr>
            <a:r>
              <a:rPr lang="en-US" sz="7899">
                <a:solidFill>
                  <a:srgbClr val="15273F"/>
                </a:solidFill>
                <a:latin typeface="Poppins Ultra-Bold"/>
              </a:rPr>
              <a:t> </a:t>
            </a:r>
          </a:p>
          <a:p>
            <a:pPr algn="ctr" marL="0" indent="0" lvl="0">
              <a:lnSpc>
                <a:spcPts val="6782"/>
              </a:lnSpc>
              <a:spcBef>
                <a:spcPct val="0"/>
              </a:spcBef>
            </a:pPr>
            <a:r>
              <a:rPr lang="en-US" sz="5559">
                <a:solidFill>
                  <a:srgbClr val="15273F"/>
                </a:solidFill>
                <a:latin typeface="Poppins Ultra-Bold"/>
              </a:rPr>
              <a:t>Hi-fi Prototype</a:t>
            </a:r>
          </a:p>
        </p:txBody>
      </p:sp>
      <p:grpSp>
        <p:nvGrpSpPr>
          <p:cNvPr name="Group 8" id="8"/>
          <p:cNvGrpSpPr/>
          <p:nvPr/>
        </p:nvGrpSpPr>
        <p:grpSpPr>
          <a:xfrm rot="0">
            <a:off x="5619411" y="7849198"/>
            <a:ext cx="7109530" cy="903972"/>
            <a:chOff x="0" y="0"/>
            <a:chExt cx="1872469" cy="238083"/>
          </a:xfrm>
        </p:grpSpPr>
        <p:sp>
          <p:nvSpPr>
            <p:cNvPr name="Freeform 9" id="9"/>
            <p:cNvSpPr/>
            <p:nvPr/>
          </p:nvSpPr>
          <p:spPr>
            <a:xfrm flipH="false" flipV="false" rot="0">
              <a:off x="0" y="0"/>
              <a:ext cx="1872469" cy="238083"/>
            </a:xfrm>
            <a:custGeom>
              <a:avLst/>
              <a:gdLst/>
              <a:ahLst/>
              <a:cxnLst/>
              <a:rect r="r" b="b" t="t" l="l"/>
              <a:pathLst>
                <a:path h="238083" w="1872469">
                  <a:moveTo>
                    <a:pt x="18512" y="0"/>
                  </a:moveTo>
                  <a:lnTo>
                    <a:pt x="1853957" y="0"/>
                  </a:lnTo>
                  <a:cubicBezTo>
                    <a:pt x="1864181" y="0"/>
                    <a:pt x="1872469" y="8288"/>
                    <a:pt x="1872469" y="18512"/>
                  </a:cubicBezTo>
                  <a:lnTo>
                    <a:pt x="1872469" y="219571"/>
                  </a:lnTo>
                  <a:cubicBezTo>
                    <a:pt x="1872469" y="229795"/>
                    <a:pt x="1864181" y="238083"/>
                    <a:pt x="1853957" y="238083"/>
                  </a:cubicBezTo>
                  <a:lnTo>
                    <a:pt x="18512" y="238083"/>
                  </a:lnTo>
                  <a:cubicBezTo>
                    <a:pt x="8288" y="238083"/>
                    <a:pt x="0" y="229795"/>
                    <a:pt x="0" y="219571"/>
                  </a:cubicBezTo>
                  <a:lnTo>
                    <a:pt x="0" y="18512"/>
                  </a:lnTo>
                  <a:cubicBezTo>
                    <a:pt x="0" y="8288"/>
                    <a:pt x="8288" y="0"/>
                    <a:pt x="18512" y="0"/>
                  </a:cubicBezTo>
                  <a:close/>
                </a:path>
              </a:pathLst>
            </a:custGeom>
            <a:solidFill>
              <a:srgbClr val="05066D"/>
            </a:solidFill>
            <a:ln cap="sq">
              <a:noFill/>
              <a:prstDash val="solid"/>
              <a:miter/>
            </a:ln>
          </p:spPr>
        </p:sp>
        <p:sp>
          <p:nvSpPr>
            <p:cNvPr name="TextBox 10" id="10"/>
            <p:cNvSpPr txBox="true"/>
            <p:nvPr/>
          </p:nvSpPr>
          <p:spPr>
            <a:xfrm>
              <a:off x="0" y="-57150"/>
              <a:ext cx="1872469" cy="295233"/>
            </a:xfrm>
            <a:prstGeom prst="rect">
              <a:avLst/>
            </a:prstGeom>
          </p:spPr>
          <p:txBody>
            <a:bodyPr anchor="ctr" rtlCol="false" tIns="50800" lIns="50800" bIns="50800" rIns="50800"/>
            <a:lstStyle/>
            <a:p>
              <a:pPr algn="ctr">
                <a:lnSpc>
                  <a:spcPts val="4258"/>
                </a:lnSpc>
              </a:pPr>
              <a:r>
                <a:rPr lang="en-US" sz="3041">
                  <a:solidFill>
                    <a:srgbClr val="FFFFFF"/>
                  </a:solidFill>
                  <a:latin typeface="Canva Sans"/>
                </a:rPr>
                <a:t>Delali, Angela, Abbie, Susan</a:t>
              </a:r>
            </a:p>
          </p:txBody>
        </p:sp>
      </p:grpSp>
      <p:sp>
        <p:nvSpPr>
          <p:cNvPr name="Freeform 11" id="11"/>
          <p:cNvSpPr/>
          <p:nvPr/>
        </p:nvSpPr>
        <p:spPr>
          <a:xfrm flipH="false" flipV="false" rot="0">
            <a:off x="1028700" y="1193756"/>
            <a:ext cx="1109947" cy="1132370"/>
          </a:xfrm>
          <a:custGeom>
            <a:avLst/>
            <a:gdLst/>
            <a:ahLst/>
            <a:cxnLst/>
            <a:rect r="r" b="b" t="t" l="l"/>
            <a:pathLst>
              <a:path h="1132370" w="1109947">
                <a:moveTo>
                  <a:pt x="0" y="0"/>
                </a:moveTo>
                <a:lnTo>
                  <a:pt x="1109947" y="0"/>
                </a:lnTo>
                <a:lnTo>
                  <a:pt x="1109947" y="1132370"/>
                </a:lnTo>
                <a:lnTo>
                  <a:pt x="0" y="1132370"/>
                </a:lnTo>
                <a:lnTo>
                  <a:pt x="0" y="0"/>
                </a:lnTo>
                <a:close/>
              </a:path>
            </a:pathLst>
          </a:custGeom>
          <a:blipFill>
            <a:blip r:embed="rId4"/>
            <a:stretch>
              <a:fillRect l="0" t="0" r="0" b="0"/>
            </a:stretch>
          </a:blipFill>
        </p:spPr>
      </p:sp>
      <p:sp>
        <p:nvSpPr>
          <p:cNvPr name="TextBox 12" id="12"/>
          <p:cNvSpPr txBox="true"/>
          <p:nvPr/>
        </p:nvSpPr>
        <p:spPr>
          <a:xfrm rot="0">
            <a:off x="2240839" y="1265174"/>
            <a:ext cx="2922683" cy="951435"/>
          </a:xfrm>
          <a:prstGeom prst="rect">
            <a:avLst/>
          </a:prstGeom>
        </p:spPr>
        <p:txBody>
          <a:bodyPr anchor="t" rtlCol="false" tIns="0" lIns="0" bIns="0" rIns="0">
            <a:spAutoFit/>
          </a:bodyPr>
          <a:lstStyle/>
          <a:p>
            <a:pPr>
              <a:lnSpc>
                <a:spcPts val="3667"/>
              </a:lnSpc>
            </a:pPr>
            <a:r>
              <a:rPr lang="en-US" sz="3006">
                <a:solidFill>
                  <a:srgbClr val="05066D"/>
                </a:solidFill>
                <a:latin typeface="Poppins Ultra-Bold"/>
              </a:rPr>
              <a:t>CS 147 </a:t>
            </a:r>
          </a:p>
          <a:p>
            <a:pPr>
              <a:lnSpc>
                <a:spcPts val="3667"/>
              </a:lnSpc>
            </a:pPr>
            <a:r>
              <a:rPr lang="en-US" sz="3006">
                <a:solidFill>
                  <a:srgbClr val="05066D"/>
                </a:solidFill>
                <a:latin typeface="Poppins Ultra-Bold"/>
              </a:rPr>
              <a:t>AUT 2023</a:t>
            </a:r>
          </a:p>
        </p:txBody>
      </p:sp>
      <p:grpSp>
        <p:nvGrpSpPr>
          <p:cNvPr name="Group 13" id="13"/>
          <p:cNvGrpSpPr/>
          <p:nvPr/>
        </p:nvGrpSpPr>
        <p:grpSpPr>
          <a:xfrm rot="0">
            <a:off x="5513292" y="3641079"/>
            <a:ext cx="7261417" cy="2249939"/>
            <a:chOff x="0" y="0"/>
            <a:chExt cx="9681889" cy="2999918"/>
          </a:xfrm>
        </p:grpSpPr>
        <p:sp>
          <p:nvSpPr>
            <p:cNvPr name="Freeform 14" id="14"/>
            <p:cNvSpPr/>
            <p:nvPr/>
          </p:nvSpPr>
          <p:spPr>
            <a:xfrm flipH="false" flipV="false" rot="-5400000">
              <a:off x="7453668" y="276081"/>
              <a:ext cx="1138476" cy="586315"/>
            </a:xfrm>
            <a:custGeom>
              <a:avLst/>
              <a:gdLst/>
              <a:ahLst/>
              <a:cxnLst/>
              <a:rect r="r" b="b" t="t" l="l"/>
              <a:pathLst>
                <a:path h="586315" w="1138476">
                  <a:moveTo>
                    <a:pt x="0" y="0"/>
                  </a:moveTo>
                  <a:lnTo>
                    <a:pt x="1138476" y="0"/>
                  </a:lnTo>
                  <a:lnTo>
                    <a:pt x="1138476" y="586315"/>
                  </a:lnTo>
                  <a:lnTo>
                    <a:pt x="0" y="58631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0" y="-4463"/>
              <a:ext cx="9681889" cy="3004382"/>
            </a:xfrm>
            <a:prstGeom prst="rect">
              <a:avLst/>
            </a:prstGeom>
          </p:spPr>
          <p:txBody>
            <a:bodyPr anchor="t" rtlCol="false" tIns="0" lIns="0" bIns="0" rIns="0">
              <a:spAutoFit/>
            </a:bodyPr>
            <a:lstStyle/>
            <a:p>
              <a:pPr algn="r">
                <a:lnSpc>
                  <a:spcPts val="18993"/>
                </a:lnSpc>
                <a:spcBef>
                  <a:spcPct val="0"/>
                </a:spcBef>
              </a:pPr>
              <a:r>
                <a:rPr lang="en-US" sz="13566">
                  <a:solidFill>
                    <a:srgbClr val="102741"/>
                  </a:solidFill>
                  <a:latin typeface="Paalalabas Wide"/>
                </a:rPr>
                <a:t>CHECKUP</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8E5FF"/>
        </a:solidFill>
      </p:bgPr>
    </p:bg>
    <p:spTree>
      <p:nvGrpSpPr>
        <p:cNvPr id="1" name=""/>
        <p:cNvGrpSpPr/>
        <p:nvPr/>
      </p:nvGrpSpPr>
      <p:grpSpPr>
        <a:xfrm>
          <a:off x="0" y="0"/>
          <a:ext cx="0" cy="0"/>
          <a:chOff x="0" y="0"/>
          <a:chExt cx="0" cy="0"/>
        </a:xfrm>
      </p:grpSpPr>
      <p:sp>
        <p:nvSpPr>
          <p:cNvPr name="TextBox 2" id="2"/>
          <p:cNvSpPr txBox="true"/>
          <p:nvPr/>
        </p:nvSpPr>
        <p:spPr>
          <a:xfrm rot="0">
            <a:off x="5145409" y="8185860"/>
            <a:ext cx="7997182" cy="530536"/>
          </a:xfrm>
          <a:prstGeom prst="rect">
            <a:avLst/>
          </a:prstGeom>
        </p:spPr>
        <p:txBody>
          <a:bodyPr anchor="t" rtlCol="false" tIns="0" lIns="0" bIns="0" rIns="0">
            <a:spAutoFit/>
          </a:bodyPr>
          <a:lstStyle/>
          <a:p>
            <a:pPr algn="ctr">
              <a:lnSpc>
                <a:spcPts val="4357"/>
              </a:lnSpc>
            </a:pPr>
            <a:r>
              <a:rPr lang="en-US" sz="3112">
                <a:solidFill>
                  <a:srgbClr val="05066D"/>
                </a:solidFill>
                <a:latin typeface="Canva Sans Bold"/>
              </a:rPr>
              <a:t>Care On Your Calendar.</a:t>
            </a:r>
          </a:p>
        </p:txBody>
      </p:sp>
      <p:sp>
        <p:nvSpPr>
          <p:cNvPr name="Freeform 3" id="3"/>
          <p:cNvSpPr/>
          <p:nvPr/>
        </p:nvSpPr>
        <p:spPr>
          <a:xfrm flipH="false" flipV="false" rot="0">
            <a:off x="13503499" y="6223128"/>
            <a:ext cx="8935030" cy="8935030"/>
          </a:xfrm>
          <a:custGeom>
            <a:avLst/>
            <a:gdLst/>
            <a:ahLst/>
            <a:cxnLst/>
            <a:rect r="r" b="b" t="t" l="l"/>
            <a:pathLst>
              <a:path h="8935030" w="8935030">
                <a:moveTo>
                  <a:pt x="0" y="0"/>
                </a:moveTo>
                <a:lnTo>
                  <a:pt x="8935030" y="0"/>
                </a:lnTo>
                <a:lnTo>
                  <a:pt x="8935030" y="8935030"/>
                </a:lnTo>
                <a:lnTo>
                  <a:pt x="0" y="89350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394211" y="-2802161"/>
            <a:ext cx="6788421" cy="6788421"/>
          </a:xfrm>
          <a:custGeom>
            <a:avLst/>
            <a:gdLst/>
            <a:ahLst/>
            <a:cxnLst/>
            <a:rect r="r" b="b" t="t" l="l"/>
            <a:pathLst>
              <a:path h="6788421" w="6788421">
                <a:moveTo>
                  <a:pt x="0" y="0"/>
                </a:moveTo>
                <a:lnTo>
                  <a:pt x="6788422" y="0"/>
                </a:lnTo>
                <a:lnTo>
                  <a:pt x="6788422" y="6788421"/>
                </a:lnTo>
                <a:lnTo>
                  <a:pt x="0" y="67884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5834258" y="6428666"/>
            <a:ext cx="6619484" cy="2051037"/>
            <a:chOff x="0" y="0"/>
            <a:chExt cx="8825979" cy="2734716"/>
          </a:xfrm>
        </p:grpSpPr>
        <p:sp>
          <p:nvSpPr>
            <p:cNvPr name="Freeform 6" id="6"/>
            <p:cNvSpPr/>
            <p:nvPr/>
          </p:nvSpPr>
          <p:spPr>
            <a:xfrm flipH="false" flipV="false" rot="-5400000">
              <a:off x="6794740" y="251674"/>
              <a:ext cx="1037831" cy="534483"/>
            </a:xfrm>
            <a:custGeom>
              <a:avLst/>
              <a:gdLst/>
              <a:ahLst/>
              <a:cxnLst/>
              <a:rect r="r" b="b" t="t" l="l"/>
              <a:pathLst>
                <a:path h="534483" w="1037831">
                  <a:moveTo>
                    <a:pt x="0" y="0"/>
                  </a:moveTo>
                  <a:lnTo>
                    <a:pt x="1037831" y="0"/>
                  </a:lnTo>
                  <a:lnTo>
                    <a:pt x="1037831" y="534483"/>
                  </a:lnTo>
                  <a:lnTo>
                    <a:pt x="0" y="53448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0" y="-26804"/>
              <a:ext cx="8825979" cy="2761520"/>
            </a:xfrm>
            <a:prstGeom prst="rect">
              <a:avLst/>
            </a:prstGeom>
          </p:spPr>
          <p:txBody>
            <a:bodyPr anchor="t" rtlCol="false" tIns="0" lIns="0" bIns="0" rIns="0">
              <a:spAutoFit/>
            </a:bodyPr>
            <a:lstStyle/>
            <a:p>
              <a:pPr algn="r">
                <a:lnSpc>
                  <a:spcPts val="17314"/>
                </a:lnSpc>
                <a:spcBef>
                  <a:spcPct val="0"/>
                </a:spcBef>
              </a:pPr>
              <a:r>
                <a:rPr lang="en-US" sz="12367">
                  <a:solidFill>
                    <a:srgbClr val="102741"/>
                  </a:solidFill>
                  <a:latin typeface="Paalalabas Wide"/>
                </a:rPr>
                <a:t>CHECKUP</a:t>
              </a:r>
            </a:p>
          </p:txBody>
        </p:sp>
      </p:grpSp>
      <p:sp>
        <p:nvSpPr>
          <p:cNvPr name="Freeform 8" id="8"/>
          <p:cNvSpPr/>
          <p:nvPr/>
        </p:nvSpPr>
        <p:spPr>
          <a:xfrm flipH="false" flipV="false" rot="0">
            <a:off x="5909303" y="1431416"/>
            <a:ext cx="6740227" cy="4791689"/>
          </a:xfrm>
          <a:custGeom>
            <a:avLst/>
            <a:gdLst/>
            <a:ahLst/>
            <a:cxnLst/>
            <a:rect r="r" b="b" t="t" l="l"/>
            <a:pathLst>
              <a:path h="4791689" w="6740227">
                <a:moveTo>
                  <a:pt x="0" y="0"/>
                </a:moveTo>
                <a:lnTo>
                  <a:pt x="6740227" y="0"/>
                </a:lnTo>
                <a:lnTo>
                  <a:pt x="6740227" y="4791689"/>
                </a:lnTo>
                <a:lnTo>
                  <a:pt x="0" y="479168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4EEFF">
                <a:alpha val="100000"/>
              </a:srgbClr>
            </a:gs>
            <a:gs pos="100000">
              <a:srgbClr val="B0C5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5333475" y="-8024716"/>
            <a:ext cx="11355339" cy="11355339"/>
          </a:xfrm>
          <a:custGeom>
            <a:avLst/>
            <a:gdLst/>
            <a:ahLst/>
            <a:cxnLst/>
            <a:rect r="r" b="b" t="t" l="l"/>
            <a:pathLst>
              <a:path h="11355339" w="11355339">
                <a:moveTo>
                  <a:pt x="0" y="0"/>
                </a:moveTo>
                <a:lnTo>
                  <a:pt x="11355338" y="0"/>
                </a:lnTo>
                <a:lnTo>
                  <a:pt x="11355338"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904244" y="6732736"/>
            <a:ext cx="11355339" cy="11355339"/>
          </a:xfrm>
          <a:custGeom>
            <a:avLst/>
            <a:gdLst/>
            <a:ahLst/>
            <a:cxnLst/>
            <a:rect r="r" b="b" t="t" l="l"/>
            <a:pathLst>
              <a:path h="11355339" w="11355339">
                <a:moveTo>
                  <a:pt x="0" y="0"/>
                </a:moveTo>
                <a:lnTo>
                  <a:pt x="11355339" y="0"/>
                </a:lnTo>
                <a:lnTo>
                  <a:pt x="11355339"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4625886" y="1928146"/>
            <a:ext cx="9036227" cy="1402476"/>
          </a:xfrm>
          <a:prstGeom prst="rect">
            <a:avLst/>
          </a:prstGeom>
        </p:spPr>
        <p:txBody>
          <a:bodyPr anchor="t" rtlCol="false" tIns="0" lIns="0" bIns="0" rIns="0">
            <a:spAutoFit/>
          </a:bodyPr>
          <a:lstStyle/>
          <a:p>
            <a:pPr algn="ctr" marL="0" indent="0" lvl="0">
              <a:lnSpc>
                <a:spcPts val="10898"/>
              </a:lnSpc>
              <a:spcBef>
                <a:spcPct val="0"/>
              </a:spcBef>
            </a:pPr>
            <a:r>
              <a:rPr lang="en-US" sz="7784">
                <a:solidFill>
                  <a:srgbClr val="05066D"/>
                </a:solidFill>
                <a:latin typeface="Poppins Ultra-Bold"/>
              </a:rPr>
              <a:t>CheckUp Team</a:t>
            </a:r>
          </a:p>
        </p:txBody>
      </p:sp>
      <p:grpSp>
        <p:nvGrpSpPr>
          <p:cNvPr name="Group 5" id="5"/>
          <p:cNvGrpSpPr/>
          <p:nvPr/>
        </p:nvGrpSpPr>
        <p:grpSpPr>
          <a:xfrm rot="0">
            <a:off x="1409965" y="6213054"/>
            <a:ext cx="3671755" cy="1664051"/>
            <a:chOff x="0" y="0"/>
            <a:chExt cx="577429" cy="261693"/>
          </a:xfrm>
        </p:grpSpPr>
        <p:sp>
          <p:nvSpPr>
            <p:cNvPr name="Freeform 6" id="6"/>
            <p:cNvSpPr/>
            <p:nvPr/>
          </p:nvSpPr>
          <p:spPr>
            <a:xfrm flipH="false" flipV="false" rot="0">
              <a:off x="0" y="0"/>
              <a:ext cx="577429" cy="261693"/>
            </a:xfrm>
            <a:custGeom>
              <a:avLst/>
              <a:gdLst/>
              <a:ahLst/>
              <a:cxnLst/>
              <a:rect r="r" b="b" t="t" l="l"/>
              <a:pathLst>
                <a:path h="261693" w="577429">
                  <a:moveTo>
                    <a:pt x="88557" y="0"/>
                  </a:moveTo>
                  <a:lnTo>
                    <a:pt x="488872" y="0"/>
                  </a:lnTo>
                  <a:cubicBezTo>
                    <a:pt x="537781" y="0"/>
                    <a:pt x="577429" y="39648"/>
                    <a:pt x="577429" y="88557"/>
                  </a:cubicBezTo>
                  <a:lnTo>
                    <a:pt x="577429" y="173135"/>
                  </a:lnTo>
                  <a:cubicBezTo>
                    <a:pt x="577429" y="196622"/>
                    <a:pt x="568099" y="219147"/>
                    <a:pt x="551491" y="235755"/>
                  </a:cubicBezTo>
                  <a:cubicBezTo>
                    <a:pt x="534884" y="252363"/>
                    <a:pt x="512359" y="261693"/>
                    <a:pt x="488872" y="261693"/>
                  </a:cubicBezTo>
                  <a:lnTo>
                    <a:pt x="88557" y="261693"/>
                  </a:lnTo>
                  <a:cubicBezTo>
                    <a:pt x="39648" y="261693"/>
                    <a:pt x="0" y="222044"/>
                    <a:pt x="0" y="173135"/>
                  </a:cubicBezTo>
                  <a:lnTo>
                    <a:pt x="0" y="88557"/>
                  </a:lnTo>
                  <a:cubicBezTo>
                    <a:pt x="0" y="65070"/>
                    <a:pt x="9330" y="42546"/>
                    <a:pt x="25938" y="25938"/>
                  </a:cubicBezTo>
                  <a:cubicBezTo>
                    <a:pt x="42546" y="9330"/>
                    <a:pt x="65070" y="0"/>
                    <a:pt x="88557" y="0"/>
                  </a:cubicBezTo>
                  <a:close/>
                </a:path>
              </a:pathLst>
            </a:custGeom>
            <a:solidFill>
              <a:srgbClr val="FFFFFF"/>
            </a:solidFill>
            <a:ln cap="rnd">
              <a:noFill/>
              <a:prstDash val="solid"/>
              <a:round/>
            </a:ln>
          </p:spPr>
        </p:sp>
        <p:sp>
          <p:nvSpPr>
            <p:cNvPr name="TextBox 7" id="7"/>
            <p:cNvSpPr txBox="true"/>
            <p:nvPr/>
          </p:nvSpPr>
          <p:spPr>
            <a:xfrm>
              <a:off x="0" y="-57150"/>
              <a:ext cx="577429" cy="318843"/>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8" id="8"/>
          <p:cNvGrpSpPr>
            <a:grpSpLocks noChangeAspect="true"/>
          </p:cNvGrpSpPr>
          <p:nvPr/>
        </p:nvGrpSpPr>
        <p:grpSpPr>
          <a:xfrm rot="0">
            <a:off x="1882184" y="4125667"/>
            <a:ext cx="2727317" cy="2727317"/>
            <a:chOff x="0" y="0"/>
            <a:chExt cx="8909050" cy="8909050"/>
          </a:xfrm>
        </p:grpSpPr>
        <p:sp>
          <p:nvSpPr>
            <p:cNvPr name="Freeform 9" id="9"/>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0" id="10"/>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4"/>
              <a:stretch>
                <a:fillRect l="223" t="-24999" r="223" b="-24999"/>
              </a:stretch>
            </a:blipFill>
          </p:spPr>
        </p:sp>
        <p:sp>
          <p:nvSpPr>
            <p:cNvPr name="Freeform 11" id="11"/>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12" id="12"/>
          <p:cNvSpPr txBox="true"/>
          <p:nvPr/>
        </p:nvSpPr>
        <p:spPr>
          <a:xfrm rot="0">
            <a:off x="1492600" y="6992718"/>
            <a:ext cx="3545967" cy="502920"/>
          </a:xfrm>
          <a:prstGeom prst="rect">
            <a:avLst/>
          </a:prstGeom>
        </p:spPr>
        <p:txBody>
          <a:bodyPr anchor="t" rtlCol="false" tIns="0" lIns="0" bIns="0" rIns="0">
            <a:spAutoFit/>
          </a:bodyPr>
          <a:lstStyle/>
          <a:p>
            <a:pPr algn="ctr" marL="0" indent="0" lvl="0">
              <a:lnSpc>
                <a:spcPts val="4199"/>
              </a:lnSpc>
              <a:spcBef>
                <a:spcPct val="0"/>
              </a:spcBef>
            </a:pPr>
            <a:r>
              <a:rPr lang="en-US" sz="2799">
                <a:solidFill>
                  <a:srgbClr val="1A1B1E"/>
                </a:solidFill>
                <a:latin typeface="Kollektif Bold"/>
              </a:rPr>
              <a:t>Susan Lee</a:t>
            </a:r>
          </a:p>
        </p:txBody>
      </p:sp>
      <p:grpSp>
        <p:nvGrpSpPr>
          <p:cNvPr name="Group 13" id="13"/>
          <p:cNvGrpSpPr/>
          <p:nvPr/>
        </p:nvGrpSpPr>
        <p:grpSpPr>
          <a:xfrm rot="0">
            <a:off x="5467615" y="4125667"/>
            <a:ext cx="3671755" cy="3751438"/>
            <a:chOff x="0" y="0"/>
            <a:chExt cx="4895673" cy="5001918"/>
          </a:xfrm>
        </p:grpSpPr>
        <p:grpSp>
          <p:nvGrpSpPr>
            <p:cNvPr name="Group 14" id="14"/>
            <p:cNvGrpSpPr/>
            <p:nvPr/>
          </p:nvGrpSpPr>
          <p:grpSpPr>
            <a:xfrm rot="0">
              <a:off x="0" y="2783183"/>
              <a:ext cx="4895673" cy="2218734"/>
              <a:chOff x="0" y="0"/>
              <a:chExt cx="577429" cy="261693"/>
            </a:xfrm>
          </p:grpSpPr>
          <p:sp>
            <p:nvSpPr>
              <p:cNvPr name="Freeform 15" id="15"/>
              <p:cNvSpPr/>
              <p:nvPr/>
            </p:nvSpPr>
            <p:spPr>
              <a:xfrm flipH="false" flipV="false" rot="0">
                <a:off x="0" y="0"/>
                <a:ext cx="577429" cy="261693"/>
              </a:xfrm>
              <a:custGeom>
                <a:avLst/>
                <a:gdLst/>
                <a:ahLst/>
                <a:cxnLst/>
                <a:rect r="r" b="b" t="t" l="l"/>
                <a:pathLst>
                  <a:path h="261693" w="577429">
                    <a:moveTo>
                      <a:pt x="88557" y="0"/>
                    </a:moveTo>
                    <a:lnTo>
                      <a:pt x="488872" y="0"/>
                    </a:lnTo>
                    <a:cubicBezTo>
                      <a:pt x="537781" y="0"/>
                      <a:pt x="577429" y="39648"/>
                      <a:pt x="577429" y="88557"/>
                    </a:cubicBezTo>
                    <a:lnTo>
                      <a:pt x="577429" y="173135"/>
                    </a:lnTo>
                    <a:cubicBezTo>
                      <a:pt x="577429" y="196622"/>
                      <a:pt x="568099" y="219147"/>
                      <a:pt x="551491" y="235755"/>
                    </a:cubicBezTo>
                    <a:cubicBezTo>
                      <a:pt x="534884" y="252363"/>
                      <a:pt x="512359" y="261693"/>
                      <a:pt x="488872" y="261693"/>
                    </a:cubicBezTo>
                    <a:lnTo>
                      <a:pt x="88557" y="261693"/>
                    </a:lnTo>
                    <a:cubicBezTo>
                      <a:pt x="39648" y="261693"/>
                      <a:pt x="0" y="222044"/>
                      <a:pt x="0" y="173135"/>
                    </a:cubicBezTo>
                    <a:lnTo>
                      <a:pt x="0" y="88557"/>
                    </a:lnTo>
                    <a:cubicBezTo>
                      <a:pt x="0" y="65070"/>
                      <a:pt x="9330" y="42546"/>
                      <a:pt x="25938" y="25938"/>
                    </a:cubicBezTo>
                    <a:cubicBezTo>
                      <a:pt x="42546" y="9330"/>
                      <a:pt x="65070" y="0"/>
                      <a:pt x="88557" y="0"/>
                    </a:cubicBezTo>
                    <a:close/>
                  </a:path>
                </a:pathLst>
              </a:custGeom>
              <a:solidFill>
                <a:srgbClr val="FFFFFF"/>
              </a:solidFill>
              <a:ln cap="rnd">
                <a:noFill/>
                <a:prstDash val="solid"/>
                <a:round/>
              </a:ln>
            </p:spPr>
          </p:sp>
          <p:sp>
            <p:nvSpPr>
              <p:cNvPr name="TextBox 16" id="16"/>
              <p:cNvSpPr txBox="true"/>
              <p:nvPr/>
            </p:nvSpPr>
            <p:spPr>
              <a:xfrm>
                <a:off x="0" y="-57150"/>
                <a:ext cx="577429" cy="318843"/>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17" id="17"/>
            <p:cNvGrpSpPr>
              <a:grpSpLocks noChangeAspect="true"/>
            </p:cNvGrpSpPr>
            <p:nvPr/>
          </p:nvGrpSpPr>
          <p:grpSpPr>
            <a:xfrm rot="0">
              <a:off x="629625" y="0"/>
              <a:ext cx="3636423" cy="3636423"/>
              <a:chOff x="0" y="0"/>
              <a:chExt cx="8909050" cy="8909050"/>
            </a:xfrm>
          </p:grpSpPr>
          <p:sp>
            <p:nvSpPr>
              <p:cNvPr name="Freeform 18" id="18"/>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19" id="19"/>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5"/>
                <a:stretch>
                  <a:fillRect l="-4012" t="-19161" r="-10277" b="-3363"/>
                </a:stretch>
              </a:blipFill>
            </p:spPr>
          </p:sp>
          <p:sp>
            <p:nvSpPr>
              <p:cNvPr name="Freeform 20" id="20"/>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21" id="21"/>
            <p:cNvSpPr txBox="true"/>
            <p:nvPr/>
          </p:nvSpPr>
          <p:spPr>
            <a:xfrm rot="0">
              <a:off x="83859" y="3851310"/>
              <a:ext cx="4727956" cy="641985"/>
            </a:xfrm>
            <a:prstGeom prst="rect">
              <a:avLst/>
            </a:prstGeom>
          </p:spPr>
          <p:txBody>
            <a:bodyPr anchor="t" rtlCol="false" tIns="0" lIns="0" bIns="0" rIns="0">
              <a:spAutoFit/>
            </a:bodyPr>
            <a:lstStyle/>
            <a:p>
              <a:pPr algn="ctr" marL="0" indent="0" lvl="0">
                <a:lnSpc>
                  <a:spcPts val="4199"/>
                </a:lnSpc>
                <a:spcBef>
                  <a:spcPct val="0"/>
                </a:spcBef>
              </a:pPr>
              <a:r>
                <a:rPr lang="en-US" sz="2799">
                  <a:solidFill>
                    <a:srgbClr val="1A1B1E"/>
                  </a:solidFill>
                  <a:latin typeface="Kollektif Bold"/>
                </a:rPr>
                <a:t>Delali Bruce</a:t>
              </a:r>
            </a:p>
          </p:txBody>
        </p:sp>
      </p:grpSp>
      <p:grpSp>
        <p:nvGrpSpPr>
          <p:cNvPr name="Group 22" id="22"/>
          <p:cNvGrpSpPr/>
          <p:nvPr/>
        </p:nvGrpSpPr>
        <p:grpSpPr>
          <a:xfrm rot="0">
            <a:off x="9525265" y="4125667"/>
            <a:ext cx="3671755" cy="3751438"/>
            <a:chOff x="0" y="0"/>
            <a:chExt cx="4895673" cy="5001918"/>
          </a:xfrm>
        </p:grpSpPr>
        <p:grpSp>
          <p:nvGrpSpPr>
            <p:cNvPr name="Group 23" id="23"/>
            <p:cNvGrpSpPr/>
            <p:nvPr/>
          </p:nvGrpSpPr>
          <p:grpSpPr>
            <a:xfrm rot="0">
              <a:off x="0" y="2783183"/>
              <a:ext cx="4895673" cy="2218734"/>
              <a:chOff x="0" y="0"/>
              <a:chExt cx="577429" cy="261693"/>
            </a:xfrm>
          </p:grpSpPr>
          <p:sp>
            <p:nvSpPr>
              <p:cNvPr name="Freeform 24" id="24"/>
              <p:cNvSpPr/>
              <p:nvPr/>
            </p:nvSpPr>
            <p:spPr>
              <a:xfrm flipH="false" flipV="false" rot="0">
                <a:off x="0" y="0"/>
                <a:ext cx="577429" cy="261693"/>
              </a:xfrm>
              <a:custGeom>
                <a:avLst/>
                <a:gdLst/>
                <a:ahLst/>
                <a:cxnLst/>
                <a:rect r="r" b="b" t="t" l="l"/>
                <a:pathLst>
                  <a:path h="261693" w="577429">
                    <a:moveTo>
                      <a:pt x="88557" y="0"/>
                    </a:moveTo>
                    <a:lnTo>
                      <a:pt x="488872" y="0"/>
                    </a:lnTo>
                    <a:cubicBezTo>
                      <a:pt x="537781" y="0"/>
                      <a:pt x="577429" y="39648"/>
                      <a:pt x="577429" y="88557"/>
                    </a:cubicBezTo>
                    <a:lnTo>
                      <a:pt x="577429" y="173135"/>
                    </a:lnTo>
                    <a:cubicBezTo>
                      <a:pt x="577429" y="196622"/>
                      <a:pt x="568099" y="219147"/>
                      <a:pt x="551491" y="235755"/>
                    </a:cubicBezTo>
                    <a:cubicBezTo>
                      <a:pt x="534884" y="252363"/>
                      <a:pt x="512359" y="261693"/>
                      <a:pt x="488872" y="261693"/>
                    </a:cubicBezTo>
                    <a:lnTo>
                      <a:pt x="88557" y="261693"/>
                    </a:lnTo>
                    <a:cubicBezTo>
                      <a:pt x="39648" y="261693"/>
                      <a:pt x="0" y="222044"/>
                      <a:pt x="0" y="173135"/>
                    </a:cubicBezTo>
                    <a:lnTo>
                      <a:pt x="0" y="88557"/>
                    </a:lnTo>
                    <a:cubicBezTo>
                      <a:pt x="0" y="65070"/>
                      <a:pt x="9330" y="42546"/>
                      <a:pt x="25938" y="25938"/>
                    </a:cubicBezTo>
                    <a:cubicBezTo>
                      <a:pt x="42546" y="9330"/>
                      <a:pt x="65070" y="0"/>
                      <a:pt x="88557" y="0"/>
                    </a:cubicBezTo>
                    <a:close/>
                  </a:path>
                </a:pathLst>
              </a:custGeom>
              <a:solidFill>
                <a:srgbClr val="FFFFFF"/>
              </a:solidFill>
              <a:ln cap="rnd">
                <a:noFill/>
                <a:prstDash val="solid"/>
                <a:round/>
              </a:ln>
            </p:spPr>
          </p:sp>
          <p:sp>
            <p:nvSpPr>
              <p:cNvPr name="TextBox 25" id="25"/>
              <p:cNvSpPr txBox="true"/>
              <p:nvPr/>
            </p:nvSpPr>
            <p:spPr>
              <a:xfrm>
                <a:off x="0" y="-57150"/>
                <a:ext cx="577429" cy="318843"/>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26" id="26"/>
            <p:cNvGrpSpPr>
              <a:grpSpLocks noChangeAspect="true"/>
            </p:cNvGrpSpPr>
            <p:nvPr/>
          </p:nvGrpSpPr>
          <p:grpSpPr>
            <a:xfrm rot="0">
              <a:off x="629625" y="0"/>
              <a:ext cx="3636423" cy="3636423"/>
              <a:chOff x="0" y="0"/>
              <a:chExt cx="8909050" cy="8909050"/>
            </a:xfrm>
          </p:grpSpPr>
          <p:sp>
            <p:nvSpPr>
              <p:cNvPr name="Freeform 27" id="27"/>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28" id="28"/>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6"/>
                <a:stretch>
                  <a:fillRect l="-15676" t="-64861" r="-17761" b="-36192"/>
                </a:stretch>
              </a:blipFill>
            </p:spPr>
          </p:sp>
          <p:sp>
            <p:nvSpPr>
              <p:cNvPr name="Freeform 29" id="29"/>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30" id="30"/>
            <p:cNvSpPr txBox="true"/>
            <p:nvPr/>
          </p:nvSpPr>
          <p:spPr>
            <a:xfrm rot="0">
              <a:off x="83859" y="3851310"/>
              <a:ext cx="4727956" cy="641985"/>
            </a:xfrm>
            <a:prstGeom prst="rect">
              <a:avLst/>
            </a:prstGeom>
          </p:spPr>
          <p:txBody>
            <a:bodyPr anchor="t" rtlCol="false" tIns="0" lIns="0" bIns="0" rIns="0">
              <a:spAutoFit/>
            </a:bodyPr>
            <a:lstStyle/>
            <a:p>
              <a:pPr algn="ctr" marL="0" indent="0" lvl="0">
                <a:lnSpc>
                  <a:spcPts val="4199"/>
                </a:lnSpc>
                <a:spcBef>
                  <a:spcPct val="0"/>
                </a:spcBef>
              </a:pPr>
              <a:r>
                <a:rPr lang="en-US" sz="2799">
                  <a:solidFill>
                    <a:srgbClr val="1A1B1E"/>
                  </a:solidFill>
                  <a:latin typeface="Kollektif Bold"/>
                </a:rPr>
                <a:t>Angela Mao</a:t>
              </a:r>
            </a:p>
          </p:txBody>
        </p:sp>
      </p:grpSp>
      <p:grpSp>
        <p:nvGrpSpPr>
          <p:cNvPr name="Group 31" id="31"/>
          <p:cNvGrpSpPr/>
          <p:nvPr/>
        </p:nvGrpSpPr>
        <p:grpSpPr>
          <a:xfrm rot="0">
            <a:off x="13587545" y="6213054"/>
            <a:ext cx="3671755" cy="1664051"/>
            <a:chOff x="0" y="0"/>
            <a:chExt cx="577429" cy="261693"/>
          </a:xfrm>
        </p:grpSpPr>
        <p:sp>
          <p:nvSpPr>
            <p:cNvPr name="Freeform 32" id="32"/>
            <p:cNvSpPr/>
            <p:nvPr/>
          </p:nvSpPr>
          <p:spPr>
            <a:xfrm flipH="false" flipV="false" rot="0">
              <a:off x="0" y="0"/>
              <a:ext cx="577429" cy="261693"/>
            </a:xfrm>
            <a:custGeom>
              <a:avLst/>
              <a:gdLst/>
              <a:ahLst/>
              <a:cxnLst/>
              <a:rect r="r" b="b" t="t" l="l"/>
              <a:pathLst>
                <a:path h="261693" w="577429">
                  <a:moveTo>
                    <a:pt x="88557" y="0"/>
                  </a:moveTo>
                  <a:lnTo>
                    <a:pt x="488872" y="0"/>
                  </a:lnTo>
                  <a:cubicBezTo>
                    <a:pt x="537781" y="0"/>
                    <a:pt x="577429" y="39648"/>
                    <a:pt x="577429" y="88557"/>
                  </a:cubicBezTo>
                  <a:lnTo>
                    <a:pt x="577429" y="173135"/>
                  </a:lnTo>
                  <a:cubicBezTo>
                    <a:pt x="577429" y="196622"/>
                    <a:pt x="568099" y="219147"/>
                    <a:pt x="551491" y="235755"/>
                  </a:cubicBezTo>
                  <a:cubicBezTo>
                    <a:pt x="534884" y="252363"/>
                    <a:pt x="512359" y="261693"/>
                    <a:pt x="488872" y="261693"/>
                  </a:cubicBezTo>
                  <a:lnTo>
                    <a:pt x="88557" y="261693"/>
                  </a:lnTo>
                  <a:cubicBezTo>
                    <a:pt x="39648" y="261693"/>
                    <a:pt x="0" y="222044"/>
                    <a:pt x="0" y="173135"/>
                  </a:cubicBezTo>
                  <a:lnTo>
                    <a:pt x="0" y="88557"/>
                  </a:lnTo>
                  <a:cubicBezTo>
                    <a:pt x="0" y="65070"/>
                    <a:pt x="9330" y="42546"/>
                    <a:pt x="25938" y="25938"/>
                  </a:cubicBezTo>
                  <a:cubicBezTo>
                    <a:pt x="42546" y="9330"/>
                    <a:pt x="65070" y="0"/>
                    <a:pt x="88557" y="0"/>
                  </a:cubicBezTo>
                  <a:close/>
                </a:path>
              </a:pathLst>
            </a:custGeom>
            <a:solidFill>
              <a:srgbClr val="FFFFFF"/>
            </a:solidFill>
            <a:ln cap="rnd">
              <a:noFill/>
              <a:prstDash val="solid"/>
              <a:round/>
            </a:ln>
          </p:spPr>
        </p:sp>
        <p:sp>
          <p:nvSpPr>
            <p:cNvPr name="TextBox 33" id="33"/>
            <p:cNvSpPr txBox="true"/>
            <p:nvPr/>
          </p:nvSpPr>
          <p:spPr>
            <a:xfrm>
              <a:off x="0" y="-57150"/>
              <a:ext cx="577429" cy="318843"/>
            </a:xfrm>
            <a:prstGeom prst="rect">
              <a:avLst/>
            </a:prstGeom>
          </p:spPr>
          <p:txBody>
            <a:bodyPr anchor="ctr" rtlCol="false" tIns="50800" lIns="50800" bIns="50800" rIns="50800"/>
            <a:lstStyle/>
            <a:p>
              <a:pPr algn="ctr" marL="0" indent="0" lvl="0">
                <a:lnSpc>
                  <a:spcPts val="2754"/>
                </a:lnSpc>
                <a:spcBef>
                  <a:spcPct val="0"/>
                </a:spcBef>
              </a:pPr>
            </a:p>
          </p:txBody>
        </p:sp>
      </p:grpSp>
      <p:grpSp>
        <p:nvGrpSpPr>
          <p:cNvPr name="Group 34" id="34"/>
          <p:cNvGrpSpPr>
            <a:grpSpLocks noChangeAspect="true"/>
          </p:cNvGrpSpPr>
          <p:nvPr/>
        </p:nvGrpSpPr>
        <p:grpSpPr>
          <a:xfrm rot="0">
            <a:off x="14059764" y="4125667"/>
            <a:ext cx="2727317" cy="2727317"/>
            <a:chOff x="0" y="0"/>
            <a:chExt cx="8909050" cy="8909050"/>
          </a:xfrm>
        </p:grpSpPr>
        <p:sp>
          <p:nvSpPr>
            <p:cNvPr name="Freeform 35" id="35"/>
            <p:cNvSpPr/>
            <p:nvPr/>
          </p:nvSpPr>
          <p:spPr>
            <a:xfrm flipH="false" flipV="false" rot="0">
              <a:off x="-210012" y="2402"/>
              <a:ext cx="9329074" cy="8904246"/>
            </a:xfrm>
            <a:custGeom>
              <a:avLst/>
              <a:gdLst/>
              <a:ahLst/>
              <a:cxnLst/>
              <a:rect r="r" b="b" t="t" l="l"/>
              <a:pathLst>
                <a:path h="8904246" w="9329074">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A19FFF"/>
            </a:solidFill>
          </p:spPr>
        </p:sp>
        <p:sp>
          <p:nvSpPr>
            <p:cNvPr name="Freeform 36" id="36"/>
            <p:cNvSpPr/>
            <p:nvPr/>
          </p:nvSpPr>
          <p:spPr>
            <a:xfrm flipH="false" flipV="false" rot="0">
              <a:off x="63863" y="263805"/>
              <a:ext cx="8781323" cy="8381440"/>
            </a:xfrm>
            <a:custGeom>
              <a:avLst/>
              <a:gdLst/>
              <a:ahLst/>
              <a:cxnLst/>
              <a:rect r="r" b="b" t="t" l="l"/>
              <a:pathLst>
                <a:path h="8381440" w="8781323">
                  <a:moveTo>
                    <a:pt x="4390662" y="6705"/>
                  </a:moveTo>
                  <a:cubicBezTo>
                    <a:pt x="2891400" y="0"/>
                    <a:pt x="1503147" y="795999"/>
                    <a:pt x="751573" y="2093292"/>
                  </a:cubicBezTo>
                  <a:cubicBezTo>
                    <a:pt x="0" y="3390586"/>
                    <a:pt x="0" y="4990854"/>
                    <a:pt x="751573" y="6288148"/>
                  </a:cubicBezTo>
                  <a:cubicBezTo>
                    <a:pt x="1503147" y="7585441"/>
                    <a:pt x="2891400" y="8381440"/>
                    <a:pt x="4390662" y="8374735"/>
                  </a:cubicBezTo>
                  <a:cubicBezTo>
                    <a:pt x="5889924" y="8381440"/>
                    <a:pt x="7278177" y="7585441"/>
                    <a:pt x="8029751" y="6288148"/>
                  </a:cubicBezTo>
                  <a:cubicBezTo>
                    <a:pt x="8781323" y="4990854"/>
                    <a:pt x="8781323" y="3390586"/>
                    <a:pt x="8029751" y="2093292"/>
                  </a:cubicBezTo>
                  <a:cubicBezTo>
                    <a:pt x="7278177" y="795999"/>
                    <a:pt x="5889924" y="0"/>
                    <a:pt x="4390662" y="6705"/>
                  </a:cubicBezTo>
                  <a:close/>
                </a:path>
              </a:pathLst>
            </a:custGeom>
            <a:blipFill>
              <a:blip r:embed="rId7"/>
              <a:stretch>
                <a:fillRect l="223" t="-24571" r="223" b="-24571"/>
              </a:stretch>
            </a:blipFill>
          </p:spPr>
        </p:sp>
        <p:sp>
          <p:nvSpPr>
            <p:cNvPr name="Freeform 37" id="37"/>
            <p:cNvSpPr/>
            <p:nvPr/>
          </p:nvSpPr>
          <p:spPr>
            <a:xfrm flipH="false" flipV="false" rot="0">
              <a:off x="0" y="0"/>
              <a:ext cx="8909050" cy="8909050"/>
            </a:xfrm>
            <a:custGeom>
              <a:avLst/>
              <a:gdLst/>
              <a:ahLst/>
              <a:cxnLst/>
              <a:rect r="r" b="b" t="t" l="l"/>
              <a:pathLst>
                <a:path h="8909050" w="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2E2E2E"/>
            </a:solidFill>
          </p:spPr>
        </p:sp>
      </p:grpSp>
      <p:sp>
        <p:nvSpPr>
          <p:cNvPr name="TextBox 38" id="38"/>
          <p:cNvSpPr txBox="true"/>
          <p:nvPr/>
        </p:nvSpPr>
        <p:spPr>
          <a:xfrm rot="0">
            <a:off x="13650439" y="6992718"/>
            <a:ext cx="3545967" cy="502920"/>
          </a:xfrm>
          <a:prstGeom prst="rect">
            <a:avLst/>
          </a:prstGeom>
        </p:spPr>
        <p:txBody>
          <a:bodyPr anchor="t" rtlCol="false" tIns="0" lIns="0" bIns="0" rIns="0">
            <a:spAutoFit/>
          </a:bodyPr>
          <a:lstStyle/>
          <a:p>
            <a:pPr algn="ctr" marL="0" indent="0" lvl="0">
              <a:lnSpc>
                <a:spcPts val="4199"/>
              </a:lnSpc>
              <a:spcBef>
                <a:spcPct val="0"/>
              </a:spcBef>
            </a:pPr>
            <a:r>
              <a:rPr lang="en-US" sz="2799">
                <a:solidFill>
                  <a:srgbClr val="1A1B1E"/>
                </a:solidFill>
                <a:latin typeface="Kollektif Bold"/>
              </a:rPr>
              <a:t>Abbie Maemoto</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AutoShape 2" id="2"/>
          <p:cNvSpPr/>
          <p:nvPr/>
        </p:nvSpPr>
        <p:spPr>
          <a:xfrm>
            <a:off x="9144000" y="1829703"/>
            <a:ext cx="0" cy="6627595"/>
          </a:xfrm>
          <a:prstGeom prst="line">
            <a:avLst/>
          </a:prstGeom>
          <a:ln cap="rnd" w="123825">
            <a:solidFill>
              <a:srgbClr val="B0C5FF"/>
            </a:solidFill>
            <a:prstDash val="solid"/>
            <a:headEnd type="none" len="sm" w="sm"/>
            <a:tailEnd type="none" len="sm" w="sm"/>
          </a:ln>
        </p:spPr>
      </p:sp>
      <p:sp>
        <p:nvSpPr>
          <p:cNvPr name="TextBox 3" id="3"/>
          <p:cNvSpPr txBox="true"/>
          <p:nvPr/>
        </p:nvSpPr>
        <p:spPr>
          <a:xfrm rot="0">
            <a:off x="1710245" y="5402869"/>
            <a:ext cx="5390642" cy="2480763"/>
          </a:xfrm>
          <a:prstGeom prst="rect">
            <a:avLst/>
          </a:prstGeom>
        </p:spPr>
        <p:txBody>
          <a:bodyPr anchor="t" rtlCol="false" tIns="0" lIns="0" bIns="0" rIns="0">
            <a:spAutoFit/>
          </a:bodyPr>
          <a:lstStyle/>
          <a:p>
            <a:pPr algn="ctr">
              <a:lnSpc>
                <a:spcPts val="3950"/>
              </a:lnSpc>
            </a:pPr>
            <a:r>
              <a:rPr lang="en-US" sz="2821">
                <a:solidFill>
                  <a:srgbClr val="05066D"/>
                </a:solidFill>
                <a:latin typeface="Canva Sans"/>
              </a:rPr>
              <a:t>Too many students and working adults </a:t>
            </a:r>
            <a:r>
              <a:rPr lang="en-US" sz="2821">
                <a:solidFill>
                  <a:srgbClr val="05066D"/>
                </a:solidFill>
                <a:latin typeface="Canva Sans Bold"/>
              </a:rPr>
              <a:t>forgo</a:t>
            </a:r>
            <a:r>
              <a:rPr lang="en-US" sz="2821">
                <a:solidFill>
                  <a:srgbClr val="05066D"/>
                </a:solidFill>
                <a:latin typeface="Canva Sans"/>
              </a:rPr>
              <a:t> seeking routine medical care because of </a:t>
            </a:r>
            <a:r>
              <a:rPr lang="en-US" sz="2821">
                <a:solidFill>
                  <a:srgbClr val="05066D"/>
                </a:solidFill>
                <a:latin typeface="Canva Sans Bold"/>
              </a:rPr>
              <a:t>friction in finding and scheduling</a:t>
            </a:r>
            <a:r>
              <a:rPr lang="en-US" sz="2821">
                <a:solidFill>
                  <a:srgbClr val="05066D"/>
                </a:solidFill>
                <a:latin typeface="Canva Sans"/>
              </a:rPr>
              <a:t> that care.</a:t>
            </a:r>
          </a:p>
        </p:txBody>
      </p:sp>
      <p:sp>
        <p:nvSpPr>
          <p:cNvPr name="Freeform 4" id="4"/>
          <p:cNvSpPr/>
          <p:nvPr/>
        </p:nvSpPr>
        <p:spPr>
          <a:xfrm flipH="false" flipV="false" rot="0">
            <a:off x="3664668" y="2403368"/>
            <a:ext cx="1481797" cy="1636522"/>
          </a:xfrm>
          <a:custGeom>
            <a:avLst/>
            <a:gdLst/>
            <a:ahLst/>
            <a:cxnLst/>
            <a:rect r="r" b="b" t="t" l="l"/>
            <a:pathLst>
              <a:path h="1636522" w="1481797">
                <a:moveTo>
                  <a:pt x="0" y="0"/>
                </a:moveTo>
                <a:lnTo>
                  <a:pt x="1481797" y="0"/>
                </a:lnTo>
                <a:lnTo>
                  <a:pt x="1481797" y="1636522"/>
                </a:lnTo>
                <a:lnTo>
                  <a:pt x="0" y="16365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3064172" y="2464275"/>
            <a:ext cx="1636522" cy="1636522"/>
          </a:xfrm>
          <a:custGeom>
            <a:avLst/>
            <a:gdLst/>
            <a:ahLst/>
            <a:cxnLst/>
            <a:rect r="r" b="b" t="t" l="l"/>
            <a:pathLst>
              <a:path h="1636522" w="1636522">
                <a:moveTo>
                  <a:pt x="0" y="0"/>
                </a:moveTo>
                <a:lnTo>
                  <a:pt x="1636523" y="0"/>
                </a:lnTo>
                <a:lnTo>
                  <a:pt x="1636523" y="1636523"/>
                </a:lnTo>
                <a:lnTo>
                  <a:pt x="0" y="1636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11187112" y="5463777"/>
            <a:ext cx="5390642" cy="2480763"/>
          </a:xfrm>
          <a:prstGeom prst="rect">
            <a:avLst/>
          </a:prstGeom>
        </p:spPr>
        <p:txBody>
          <a:bodyPr anchor="t" rtlCol="false" tIns="0" lIns="0" bIns="0" rIns="0">
            <a:spAutoFit/>
          </a:bodyPr>
          <a:lstStyle/>
          <a:p>
            <a:pPr algn="ctr">
              <a:lnSpc>
                <a:spcPts val="3950"/>
              </a:lnSpc>
            </a:pPr>
            <a:r>
              <a:rPr lang="en-US" sz="2821">
                <a:solidFill>
                  <a:srgbClr val="05066D"/>
                </a:solidFill>
                <a:latin typeface="Canva Sans"/>
              </a:rPr>
              <a:t>CheckUp is a digital assistant that </a:t>
            </a:r>
            <a:r>
              <a:rPr lang="en-US" sz="2821">
                <a:solidFill>
                  <a:srgbClr val="05066D"/>
                </a:solidFill>
                <a:latin typeface="Canva Sans Bold"/>
              </a:rPr>
              <a:t>seamlessly</a:t>
            </a:r>
            <a:r>
              <a:rPr lang="en-US" sz="2821">
                <a:solidFill>
                  <a:srgbClr val="05066D"/>
                </a:solidFill>
                <a:latin typeface="Canva Sans"/>
              </a:rPr>
              <a:t> </a:t>
            </a:r>
            <a:r>
              <a:rPr lang="en-US" sz="2821">
                <a:solidFill>
                  <a:srgbClr val="05066D"/>
                </a:solidFill>
                <a:latin typeface="Canva Sans Bold"/>
              </a:rPr>
              <a:t>syncs</a:t>
            </a:r>
            <a:r>
              <a:rPr lang="en-US" sz="2821">
                <a:solidFill>
                  <a:srgbClr val="05066D"/>
                </a:solidFill>
                <a:latin typeface="Canva Sans"/>
              </a:rPr>
              <a:t> with your calendar and </a:t>
            </a:r>
            <a:r>
              <a:rPr lang="en-US" sz="2821">
                <a:solidFill>
                  <a:srgbClr val="05066D"/>
                </a:solidFill>
                <a:latin typeface="Canva Sans Bold"/>
              </a:rPr>
              <a:t>recommends care</a:t>
            </a:r>
            <a:r>
              <a:rPr lang="en-US" sz="2821">
                <a:solidFill>
                  <a:srgbClr val="05066D"/>
                </a:solidFill>
                <a:latin typeface="Canva Sans"/>
              </a:rPr>
              <a:t> that fits right into your schedule.</a:t>
            </a:r>
          </a:p>
        </p:txBody>
      </p:sp>
      <p:sp>
        <p:nvSpPr>
          <p:cNvPr name="TextBox 7" id="7"/>
          <p:cNvSpPr txBox="true"/>
          <p:nvPr/>
        </p:nvSpPr>
        <p:spPr>
          <a:xfrm rot="0">
            <a:off x="2077317" y="4274221"/>
            <a:ext cx="4656500" cy="930187"/>
          </a:xfrm>
          <a:prstGeom prst="rect">
            <a:avLst/>
          </a:prstGeom>
        </p:spPr>
        <p:txBody>
          <a:bodyPr anchor="t" rtlCol="false" tIns="0" lIns="0" bIns="0" rIns="0">
            <a:spAutoFit/>
          </a:bodyPr>
          <a:lstStyle/>
          <a:p>
            <a:pPr algn="ctr">
              <a:lnSpc>
                <a:spcPts val="7750"/>
              </a:lnSpc>
            </a:pPr>
            <a:r>
              <a:rPr lang="en-US" sz="5536">
                <a:solidFill>
                  <a:srgbClr val="05066D"/>
                </a:solidFill>
                <a:latin typeface="Canva Sans Bold"/>
              </a:rPr>
              <a:t>Problem</a:t>
            </a:r>
          </a:p>
        </p:txBody>
      </p:sp>
      <p:sp>
        <p:nvSpPr>
          <p:cNvPr name="TextBox 8" id="8"/>
          <p:cNvSpPr txBox="true"/>
          <p:nvPr/>
        </p:nvSpPr>
        <p:spPr>
          <a:xfrm rot="0">
            <a:off x="11554184" y="4335128"/>
            <a:ext cx="4656500" cy="930187"/>
          </a:xfrm>
          <a:prstGeom prst="rect">
            <a:avLst/>
          </a:prstGeom>
        </p:spPr>
        <p:txBody>
          <a:bodyPr anchor="t" rtlCol="false" tIns="0" lIns="0" bIns="0" rIns="0">
            <a:spAutoFit/>
          </a:bodyPr>
          <a:lstStyle/>
          <a:p>
            <a:pPr algn="ctr">
              <a:lnSpc>
                <a:spcPts val="7750"/>
              </a:lnSpc>
            </a:pPr>
            <a:r>
              <a:rPr lang="en-US" sz="5536">
                <a:solidFill>
                  <a:srgbClr val="05066D"/>
                </a:solidFill>
                <a:latin typeface="Canva Sans Bold"/>
              </a:rPr>
              <a:t>Solution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Freeform 2" id="2"/>
          <p:cNvSpPr/>
          <p:nvPr/>
        </p:nvSpPr>
        <p:spPr>
          <a:xfrm flipH="false" flipV="false" rot="0">
            <a:off x="13599751" y="1028700"/>
            <a:ext cx="3464242" cy="2878208"/>
          </a:xfrm>
          <a:custGeom>
            <a:avLst/>
            <a:gdLst/>
            <a:ahLst/>
            <a:cxnLst/>
            <a:rect r="r" b="b" t="t" l="l"/>
            <a:pathLst>
              <a:path h="2878208" w="3464242">
                <a:moveTo>
                  <a:pt x="0" y="0"/>
                </a:moveTo>
                <a:lnTo>
                  <a:pt x="3464242" y="0"/>
                </a:lnTo>
                <a:lnTo>
                  <a:pt x="3464242" y="2878208"/>
                </a:lnTo>
                <a:lnTo>
                  <a:pt x="0" y="28782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973093" y="3465253"/>
            <a:ext cx="7956645" cy="679450"/>
          </a:xfrm>
          <a:prstGeom prst="rect">
            <a:avLst/>
          </a:prstGeom>
        </p:spPr>
        <p:txBody>
          <a:bodyPr anchor="t" rtlCol="false" tIns="0" lIns="0" bIns="0" rIns="0">
            <a:spAutoFit/>
          </a:bodyPr>
          <a:lstStyle/>
          <a:p>
            <a:pPr>
              <a:lnSpc>
                <a:spcPts val="5599"/>
              </a:lnSpc>
            </a:pPr>
            <a:r>
              <a:rPr lang="en-US" sz="3999">
                <a:solidFill>
                  <a:srgbClr val="05066D"/>
                </a:solidFill>
                <a:latin typeface="Canva Sans Bold"/>
              </a:rPr>
              <a:t>Heuristic Evaluation Results</a:t>
            </a:r>
          </a:p>
        </p:txBody>
      </p:sp>
      <p:sp>
        <p:nvSpPr>
          <p:cNvPr name="Freeform 4" id="4"/>
          <p:cNvSpPr/>
          <p:nvPr/>
        </p:nvSpPr>
        <p:spPr>
          <a:xfrm flipH="false" flipV="false" rot="0">
            <a:off x="-7717251" y="-4973623"/>
            <a:ext cx="11355339" cy="11355339"/>
          </a:xfrm>
          <a:custGeom>
            <a:avLst/>
            <a:gdLst/>
            <a:ahLst/>
            <a:cxnLst/>
            <a:rect r="r" b="b" t="t" l="l"/>
            <a:pathLst>
              <a:path h="11355339" w="11355339">
                <a:moveTo>
                  <a:pt x="0" y="0"/>
                </a:moveTo>
                <a:lnTo>
                  <a:pt x="11355339" y="0"/>
                </a:lnTo>
                <a:lnTo>
                  <a:pt x="11355339" y="11355339"/>
                </a:lnTo>
                <a:lnTo>
                  <a:pt x="0" y="1135533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2383024" y="3167894"/>
            <a:ext cx="1284837" cy="1284837"/>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4EEFF">
                    <a:alpha val="100000"/>
                  </a:srgbClr>
                </a:gs>
                <a:gs pos="100000">
                  <a:srgbClr val="B0C5FF">
                    <a:alpha val="100000"/>
                  </a:srgbClr>
                </a:gs>
              </a:gsLst>
              <a:lin ang="0"/>
            </a:gradFill>
          </p:spPr>
        </p:sp>
        <p:sp>
          <p:nvSpPr>
            <p:cNvPr name="TextBox 7" id="7"/>
            <p:cNvSpPr txBox="true"/>
            <p:nvPr/>
          </p:nvSpPr>
          <p:spPr>
            <a:xfrm>
              <a:off x="76200" y="19050"/>
              <a:ext cx="660400" cy="717550"/>
            </a:xfrm>
            <a:prstGeom prst="rect">
              <a:avLst/>
            </a:prstGeom>
          </p:spPr>
          <p:txBody>
            <a:bodyPr anchor="ctr" rtlCol="false" tIns="50800" lIns="50800" bIns="50800" rIns="50800"/>
            <a:lstStyle/>
            <a:p>
              <a:pPr algn="ctr">
                <a:lnSpc>
                  <a:spcPts val="4200"/>
                </a:lnSpc>
              </a:pPr>
              <a:r>
                <a:rPr lang="en-US" sz="3000">
                  <a:solidFill>
                    <a:srgbClr val="05066D"/>
                  </a:solidFill>
                  <a:latin typeface="Canva Sans Bold"/>
                </a:rPr>
                <a:t>01</a:t>
              </a:r>
            </a:p>
          </p:txBody>
        </p:sp>
      </p:grpSp>
      <p:sp>
        <p:nvSpPr>
          <p:cNvPr name="TextBox 8" id="8"/>
          <p:cNvSpPr txBox="true"/>
          <p:nvPr/>
        </p:nvSpPr>
        <p:spPr>
          <a:xfrm rot="0">
            <a:off x="2383024" y="1270118"/>
            <a:ext cx="8550780" cy="1402476"/>
          </a:xfrm>
          <a:prstGeom prst="rect">
            <a:avLst/>
          </a:prstGeom>
        </p:spPr>
        <p:txBody>
          <a:bodyPr anchor="t" rtlCol="false" tIns="0" lIns="0" bIns="0" rIns="0">
            <a:spAutoFit/>
          </a:bodyPr>
          <a:lstStyle/>
          <a:p>
            <a:pPr marL="0" indent="0" lvl="0">
              <a:lnSpc>
                <a:spcPts val="10898"/>
              </a:lnSpc>
              <a:spcBef>
                <a:spcPct val="0"/>
              </a:spcBef>
            </a:pPr>
            <a:r>
              <a:rPr lang="en-US" sz="7784">
                <a:solidFill>
                  <a:srgbClr val="05066D"/>
                </a:solidFill>
                <a:latin typeface="Poppins Ultra-Bold"/>
              </a:rPr>
              <a:t>Roadmap</a:t>
            </a:r>
          </a:p>
        </p:txBody>
      </p:sp>
      <p:grpSp>
        <p:nvGrpSpPr>
          <p:cNvPr name="Group 9" id="9"/>
          <p:cNvGrpSpPr/>
          <p:nvPr/>
        </p:nvGrpSpPr>
        <p:grpSpPr>
          <a:xfrm rot="0">
            <a:off x="2383024" y="4748655"/>
            <a:ext cx="1284837" cy="1284837"/>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4EEFF">
                    <a:alpha val="100000"/>
                  </a:srgbClr>
                </a:gs>
                <a:gs pos="100000">
                  <a:srgbClr val="B0C5FF">
                    <a:alpha val="100000"/>
                  </a:srgbClr>
                </a:gs>
              </a:gsLst>
              <a:lin ang="0"/>
            </a:gradFill>
          </p:spPr>
        </p:sp>
        <p:sp>
          <p:nvSpPr>
            <p:cNvPr name="TextBox 11" id="11"/>
            <p:cNvSpPr txBox="true"/>
            <p:nvPr/>
          </p:nvSpPr>
          <p:spPr>
            <a:xfrm>
              <a:off x="76200" y="19050"/>
              <a:ext cx="660400" cy="717550"/>
            </a:xfrm>
            <a:prstGeom prst="rect">
              <a:avLst/>
            </a:prstGeom>
          </p:spPr>
          <p:txBody>
            <a:bodyPr anchor="ctr" rtlCol="false" tIns="50800" lIns="50800" bIns="50800" rIns="50800"/>
            <a:lstStyle/>
            <a:p>
              <a:pPr algn="ctr">
                <a:lnSpc>
                  <a:spcPts val="4200"/>
                </a:lnSpc>
              </a:pPr>
              <a:r>
                <a:rPr lang="en-US" sz="3000">
                  <a:solidFill>
                    <a:srgbClr val="05066D"/>
                  </a:solidFill>
                  <a:latin typeface="Canva Sans Bold"/>
                </a:rPr>
                <a:t>02</a:t>
              </a:r>
            </a:p>
          </p:txBody>
        </p:sp>
      </p:grpSp>
      <p:sp>
        <p:nvSpPr>
          <p:cNvPr name="Freeform 12" id="12"/>
          <p:cNvSpPr/>
          <p:nvPr/>
        </p:nvSpPr>
        <p:spPr>
          <a:xfrm flipH="false" flipV="false" rot="0">
            <a:off x="12729990" y="5143500"/>
            <a:ext cx="10089928" cy="10089928"/>
          </a:xfrm>
          <a:custGeom>
            <a:avLst/>
            <a:gdLst/>
            <a:ahLst/>
            <a:cxnLst/>
            <a:rect r="r" b="b" t="t" l="l"/>
            <a:pathLst>
              <a:path h="10089928" w="10089928">
                <a:moveTo>
                  <a:pt x="0" y="0"/>
                </a:moveTo>
                <a:lnTo>
                  <a:pt x="10089929" y="0"/>
                </a:lnTo>
                <a:lnTo>
                  <a:pt x="10089929" y="10089928"/>
                </a:lnTo>
                <a:lnTo>
                  <a:pt x="0" y="1008992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3973093" y="5046013"/>
            <a:ext cx="4531384" cy="679450"/>
          </a:xfrm>
          <a:prstGeom prst="rect">
            <a:avLst/>
          </a:prstGeom>
        </p:spPr>
        <p:txBody>
          <a:bodyPr anchor="t" rtlCol="false" tIns="0" lIns="0" bIns="0" rIns="0">
            <a:spAutoFit/>
          </a:bodyPr>
          <a:lstStyle/>
          <a:p>
            <a:pPr>
              <a:lnSpc>
                <a:spcPts val="5599"/>
              </a:lnSpc>
            </a:pPr>
            <a:r>
              <a:rPr lang="en-US" sz="3999">
                <a:solidFill>
                  <a:srgbClr val="05066D"/>
                </a:solidFill>
                <a:latin typeface="Canva Sans Bold"/>
              </a:rPr>
              <a:t>UI Revisions</a:t>
            </a:r>
          </a:p>
        </p:txBody>
      </p:sp>
      <p:grpSp>
        <p:nvGrpSpPr>
          <p:cNvPr name="Group 14" id="14"/>
          <p:cNvGrpSpPr/>
          <p:nvPr/>
        </p:nvGrpSpPr>
        <p:grpSpPr>
          <a:xfrm rot="0">
            <a:off x="2383024" y="6392703"/>
            <a:ext cx="1284837" cy="1284837"/>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4EEFF">
                    <a:alpha val="100000"/>
                  </a:srgbClr>
                </a:gs>
                <a:gs pos="100000">
                  <a:srgbClr val="B0C5FF">
                    <a:alpha val="100000"/>
                  </a:srgbClr>
                </a:gs>
              </a:gsLst>
              <a:lin ang="0"/>
            </a:gradFill>
          </p:spPr>
        </p:sp>
        <p:sp>
          <p:nvSpPr>
            <p:cNvPr name="TextBox 16" id="16"/>
            <p:cNvSpPr txBox="true"/>
            <p:nvPr/>
          </p:nvSpPr>
          <p:spPr>
            <a:xfrm>
              <a:off x="76200" y="19050"/>
              <a:ext cx="660400" cy="717550"/>
            </a:xfrm>
            <a:prstGeom prst="rect">
              <a:avLst/>
            </a:prstGeom>
          </p:spPr>
          <p:txBody>
            <a:bodyPr anchor="ctr" rtlCol="false" tIns="50800" lIns="50800" bIns="50800" rIns="50800"/>
            <a:lstStyle/>
            <a:p>
              <a:pPr algn="ctr">
                <a:lnSpc>
                  <a:spcPts val="4200"/>
                </a:lnSpc>
              </a:pPr>
              <a:r>
                <a:rPr lang="en-US" sz="3000">
                  <a:solidFill>
                    <a:srgbClr val="05066D"/>
                  </a:solidFill>
                  <a:latin typeface="Canva Sans Bold"/>
                </a:rPr>
                <a:t>03</a:t>
              </a:r>
            </a:p>
          </p:txBody>
        </p:sp>
      </p:grpSp>
      <p:sp>
        <p:nvSpPr>
          <p:cNvPr name="TextBox 17" id="17"/>
          <p:cNvSpPr txBox="true"/>
          <p:nvPr/>
        </p:nvSpPr>
        <p:spPr>
          <a:xfrm rot="0">
            <a:off x="3973093" y="6690061"/>
            <a:ext cx="4531384" cy="679450"/>
          </a:xfrm>
          <a:prstGeom prst="rect">
            <a:avLst/>
          </a:prstGeom>
        </p:spPr>
        <p:txBody>
          <a:bodyPr anchor="t" rtlCol="false" tIns="0" lIns="0" bIns="0" rIns="0">
            <a:spAutoFit/>
          </a:bodyPr>
          <a:lstStyle/>
          <a:p>
            <a:pPr>
              <a:lnSpc>
                <a:spcPts val="5599"/>
              </a:lnSpc>
            </a:pPr>
            <a:r>
              <a:rPr lang="en-US" sz="3999">
                <a:solidFill>
                  <a:srgbClr val="05066D"/>
                </a:solidFill>
                <a:latin typeface="Canva Sans Bold"/>
              </a:rPr>
              <a:t>Prototype Status</a:t>
            </a:r>
          </a:p>
        </p:txBody>
      </p:sp>
      <p:grpSp>
        <p:nvGrpSpPr>
          <p:cNvPr name="Group 18" id="18"/>
          <p:cNvGrpSpPr/>
          <p:nvPr/>
        </p:nvGrpSpPr>
        <p:grpSpPr>
          <a:xfrm rot="0">
            <a:off x="2383024" y="7973463"/>
            <a:ext cx="1284837" cy="1284837"/>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4EEFF">
                    <a:alpha val="100000"/>
                  </a:srgbClr>
                </a:gs>
                <a:gs pos="100000">
                  <a:srgbClr val="B0C5FF">
                    <a:alpha val="100000"/>
                  </a:srgbClr>
                </a:gs>
              </a:gsLst>
              <a:lin ang="0"/>
            </a:gradFill>
          </p:spPr>
        </p:sp>
        <p:sp>
          <p:nvSpPr>
            <p:cNvPr name="TextBox 20" id="20"/>
            <p:cNvSpPr txBox="true"/>
            <p:nvPr/>
          </p:nvSpPr>
          <p:spPr>
            <a:xfrm>
              <a:off x="76200" y="19050"/>
              <a:ext cx="660400" cy="717550"/>
            </a:xfrm>
            <a:prstGeom prst="rect">
              <a:avLst/>
            </a:prstGeom>
          </p:spPr>
          <p:txBody>
            <a:bodyPr anchor="ctr" rtlCol="false" tIns="50800" lIns="50800" bIns="50800" rIns="50800"/>
            <a:lstStyle/>
            <a:p>
              <a:pPr algn="ctr">
                <a:lnSpc>
                  <a:spcPts val="4200"/>
                </a:lnSpc>
              </a:pPr>
              <a:r>
                <a:rPr lang="en-US" sz="3000">
                  <a:solidFill>
                    <a:srgbClr val="05066D"/>
                  </a:solidFill>
                  <a:latin typeface="Canva Sans Bold"/>
                </a:rPr>
                <a:t>04</a:t>
              </a:r>
            </a:p>
          </p:txBody>
        </p:sp>
      </p:grpSp>
      <p:sp>
        <p:nvSpPr>
          <p:cNvPr name="TextBox 21" id="21"/>
          <p:cNvSpPr txBox="true"/>
          <p:nvPr/>
        </p:nvSpPr>
        <p:spPr>
          <a:xfrm rot="0">
            <a:off x="3973093" y="8270822"/>
            <a:ext cx="5208039" cy="679450"/>
          </a:xfrm>
          <a:prstGeom prst="rect">
            <a:avLst/>
          </a:prstGeom>
        </p:spPr>
        <p:txBody>
          <a:bodyPr anchor="t" rtlCol="false" tIns="0" lIns="0" bIns="0" rIns="0">
            <a:spAutoFit/>
          </a:bodyPr>
          <a:lstStyle/>
          <a:p>
            <a:pPr>
              <a:lnSpc>
                <a:spcPts val="5599"/>
              </a:lnSpc>
            </a:pPr>
            <a:r>
              <a:rPr lang="en-US" sz="3999">
                <a:solidFill>
                  <a:srgbClr val="05066D"/>
                </a:solidFill>
                <a:latin typeface="Canva Sans Bold"/>
              </a:rPr>
              <a:t>Demo</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0" y="0"/>
            <a:ext cx="3086100" cy="10287000"/>
            <a:chOff x="0" y="0"/>
            <a:chExt cx="812800" cy="2709333"/>
          </a:xfrm>
        </p:grpSpPr>
        <p:sp>
          <p:nvSpPr>
            <p:cNvPr name="Freeform 3" id="3"/>
            <p:cNvSpPr/>
            <p:nvPr/>
          </p:nvSpPr>
          <p:spPr>
            <a:xfrm flipH="false" flipV="false" rot="0">
              <a:off x="0" y="0"/>
              <a:ext cx="812800" cy="2709333"/>
            </a:xfrm>
            <a:custGeom>
              <a:avLst/>
              <a:gdLst/>
              <a:ahLst/>
              <a:cxnLst/>
              <a:rect r="r" b="b" t="t" l="l"/>
              <a:pathLst>
                <a:path h="2709333" w="812800">
                  <a:moveTo>
                    <a:pt x="0" y="0"/>
                  </a:moveTo>
                  <a:lnTo>
                    <a:pt x="812800" y="0"/>
                  </a:lnTo>
                  <a:lnTo>
                    <a:pt x="812800" y="2709333"/>
                  </a:lnTo>
                  <a:lnTo>
                    <a:pt x="0" y="2709333"/>
                  </a:lnTo>
                  <a:close/>
                </a:path>
              </a:pathLst>
            </a:custGeom>
            <a:solidFill>
              <a:srgbClr val="B4CDFF"/>
            </a:solidFill>
          </p:spPr>
        </p:sp>
        <p:sp>
          <p:nvSpPr>
            <p:cNvPr name="TextBox 4" id="4"/>
            <p:cNvSpPr txBox="true"/>
            <p:nvPr/>
          </p:nvSpPr>
          <p:spPr>
            <a:xfrm>
              <a:off x="0" y="-57150"/>
              <a:ext cx="812800" cy="2766483"/>
            </a:xfrm>
            <a:prstGeom prst="rect">
              <a:avLst/>
            </a:prstGeom>
          </p:spPr>
          <p:txBody>
            <a:bodyPr anchor="ctr" rtlCol="false" tIns="50800" lIns="50800" bIns="50800" rIns="50800"/>
            <a:lstStyle/>
            <a:p>
              <a:pPr algn="ctr">
                <a:lnSpc>
                  <a:spcPts val="3719"/>
                </a:lnSpc>
              </a:pPr>
            </a:p>
          </p:txBody>
        </p:sp>
      </p:grpSp>
      <p:sp>
        <p:nvSpPr>
          <p:cNvPr name="Freeform 5" id="5"/>
          <p:cNvSpPr/>
          <p:nvPr/>
        </p:nvSpPr>
        <p:spPr>
          <a:xfrm flipH="false" flipV="false" rot="0">
            <a:off x="12003619" y="-6435461"/>
            <a:ext cx="11355339" cy="11355339"/>
          </a:xfrm>
          <a:custGeom>
            <a:avLst/>
            <a:gdLst/>
            <a:ahLst/>
            <a:cxnLst/>
            <a:rect r="r" b="b" t="t" l="l"/>
            <a:pathLst>
              <a:path h="11355339" w="11355339">
                <a:moveTo>
                  <a:pt x="0" y="0"/>
                </a:moveTo>
                <a:lnTo>
                  <a:pt x="11355339" y="0"/>
                </a:lnTo>
                <a:lnTo>
                  <a:pt x="11355339"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12627421" y="3863373"/>
            <a:ext cx="4318159" cy="4318159"/>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CDFF"/>
            </a:solidFill>
            <a:ln cap="sq">
              <a:noFill/>
              <a:prstDash val="solid"/>
              <a:miter/>
            </a:ln>
          </p:spPr>
        </p:sp>
        <p:sp>
          <p:nvSpPr>
            <p:cNvPr name="TextBox 8" id="8"/>
            <p:cNvSpPr txBox="true"/>
            <p:nvPr/>
          </p:nvSpPr>
          <p:spPr>
            <a:xfrm>
              <a:off x="76200" y="19050"/>
              <a:ext cx="660400" cy="717550"/>
            </a:xfrm>
            <a:prstGeom prst="rect">
              <a:avLst/>
            </a:prstGeom>
          </p:spPr>
          <p:txBody>
            <a:bodyPr anchor="ctr" rtlCol="false" tIns="50800" lIns="50800" bIns="50800" rIns="50800"/>
            <a:lstStyle/>
            <a:p>
              <a:pPr algn="ctr" marL="0" indent="0" lvl="0">
                <a:lnSpc>
                  <a:spcPts val="3719"/>
                </a:lnSpc>
                <a:spcBef>
                  <a:spcPct val="0"/>
                </a:spcBef>
              </a:pPr>
            </a:p>
          </p:txBody>
        </p:sp>
      </p:grpSp>
      <p:sp>
        <p:nvSpPr>
          <p:cNvPr name="TextBox 9" id="9"/>
          <p:cNvSpPr txBox="true"/>
          <p:nvPr/>
        </p:nvSpPr>
        <p:spPr>
          <a:xfrm rot="0">
            <a:off x="3737205" y="1740375"/>
            <a:ext cx="10145592" cy="1607820"/>
          </a:xfrm>
          <a:prstGeom prst="rect">
            <a:avLst/>
          </a:prstGeom>
        </p:spPr>
        <p:txBody>
          <a:bodyPr anchor="t" rtlCol="false" tIns="0" lIns="0" bIns="0" rIns="0">
            <a:spAutoFit/>
          </a:bodyPr>
          <a:lstStyle/>
          <a:p>
            <a:pPr>
              <a:lnSpc>
                <a:spcPts val="5940"/>
              </a:lnSpc>
            </a:pPr>
            <a:r>
              <a:rPr lang="en-US" sz="6000">
                <a:solidFill>
                  <a:srgbClr val="05066D"/>
                </a:solidFill>
                <a:latin typeface="Poppins Ultra-Bold"/>
              </a:rPr>
              <a:t>Heuristic Evaluation </a:t>
            </a:r>
          </a:p>
          <a:p>
            <a:pPr marL="0" indent="0" lvl="0">
              <a:lnSpc>
                <a:spcPts val="5940"/>
              </a:lnSpc>
            </a:pPr>
            <a:r>
              <a:rPr lang="en-US" sz="6000">
                <a:solidFill>
                  <a:srgbClr val="05066D"/>
                </a:solidFill>
                <a:latin typeface="Poppins Ultra-Bold"/>
              </a:rPr>
              <a:t>Overview</a:t>
            </a:r>
          </a:p>
        </p:txBody>
      </p:sp>
      <p:sp>
        <p:nvSpPr>
          <p:cNvPr name="TextBox 10" id="10"/>
          <p:cNvSpPr txBox="true"/>
          <p:nvPr/>
        </p:nvSpPr>
        <p:spPr>
          <a:xfrm rot="0">
            <a:off x="3452839" y="3976648"/>
            <a:ext cx="14228450" cy="4024935"/>
          </a:xfrm>
          <a:prstGeom prst="rect">
            <a:avLst/>
          </a:prstGeom>
        </p:spPr>
        <p:txBody>
          <a:bodyPr anchor="t" rtlCol="false" tIns="0" lIns="0" bIns="0" rIns="0">
            <a:spAutoFit/>
          </a:bodyPr>
          <a:lstStyle/>
          <a:p>
            <a:pPr marL="830673" indent="-415337" lvl="1">
              <a:lnSpc>
                <a:spcPts val="5386"/>
              </a:lnSpc>
              <a:buFont typeface="Arial"/>
              <a:buChar char="•"/>
            </a:pPr>
            <a:r>
              <a:rPr lang="en-US" sz="3847">
                <a:solidFill>
                  <a:srgbClr val="05066D"/>
                </a:solidFill>
                <a:latin typeface="Canva Sans"/>
              </a:rPr>
              <a:t>1-2 severity violations: 19</a:t>
            </a:r>
          </a:p>
          <a:p>
            <a:pPr marL="830673" indent="-415337" lvl="1">
              <a:lnSpc>
                <a:spcPts val="5386"/>
              </a:lnSpc>
              <a:buFont typeface="Arial"/>
              <a:buChar char="•"/>
            </a:pPr>
            <a:r>
              <a:rPr lang="en-US" sz="3847">
                <a:solidFill>
                  <a:srgbClr val="05066D"/>
                </a:solidFill>
                <a:latin typeface="Canva Sans"/>
              </a:rPr>
              <a:t>3-4 severity violations: 14</a:t>
            </a:r>
          </a:p>
          <a:p>
            <a:pPr marL="830673" indent="-415337" lvl="1">
              <a:lnSpc>
                <a:spcPts val="5386"/>
              </a:lnSpc>
              <a:buFont typeface="Arial"/>
              <a:buChar char="•"/>
            </a:pPr>
            <a:r>
              <a:rPr lang="en-US" sz="3847">
                <a:solidFill>
                  <a:srgbClr val="05066D"/>
                </a:solidFill>
                <a:latin typeface="Canva Sans"/>
              </a:rPr>
              <a:t>Most violated heuristics</a:t>
            </a:r>
          </a:p>
          <a:p>
            <a:pPr marL="1661347" indent="-553782" lvl="2">
              <a:lnSpc>
                <a:spcPts val="5386"/>
              </a:lnSpc>
              <a:buFont typeface="Arial"/>
              <a:buChar char="⚬"/>
            </a:pPr>
            <a:r>
              <a:rPr lang="en-US" sz="3847">
                <a:solidFill>
                  <a:srgbClr val="05066D"/>
                </a:solidFill>
                <a:latin typeface="Canva Sans"/>
              </a:rPr>
              <a:t>Consistency and standards</a:t>
            </a:r>
          </a:p>
          <a:p>
            <a:pPr marL="1661347" indent="-553782" lvl="2">
              <a:lnSpc>
                <a:spcPts val="5386"/>
              </a:lnSpc>
              <a:buFont typeface="Arial"/>
              <a:buChar char="⚬"/>
            </a:pPr>
            <a:r>
              <a:rPr lang="en-US" sz="3847">
                <a:solidFill>
                  <a:srgbClr val="05066D"/>
                </a:solidFill>
                <a:latin typeface="Canva Sans"/>
              </a:rPr>
              <a:t>Efficiency of use</a:t>
            </a:r>
          </a:p>
          <a:p>
            <a:pPr marL="1661347" indent="-553782" lvl="2">
              <a:lnSpc>
                <a:spcPts val="5386"/>
              </a:lnSpc>
              <a:buFont typeface="Arial"/>
              <a:buChar char="⚬"/>
            </a:pPr>
            <a:r>
              <a:rPr lang="en-US" sz="3847">
                <a:solidFill>
                  <a:srgbClr val="05066D"/>
                </a:solidFill>
                <a:latin typeface="Canva Sans"/>
              </a:rPr>
              <a:t>Minimalist design</a:t>
            </a:r>
          </a:p>
        </p:txBody>
      </p:sp>
      <p:sp>
        <p:nvSpPr>
          <p:cNvPr name="Freeform 11" id="11"/>
          <p:cNvSpPr/>
          <p:nvPr/>
        </p:nvSpPr>
        <p:spPr>
          <a:xfrm flipH="false" flipV="false" rot="0">
            <a:off x="13882797" y="4675318"/>
            <a:ext cx="1807406" cy="2694270"/>
          </a:xfrm>
          <a:custGeom>
            <a:avLst/>
            <a:gdLst/>
            <a:ahLst/>
            <a:cxnLst/>
            <a:rect r="r" b="b" t="t" l="l"/>
            <a:pathLst>
              <a:path h="2694270" w="1807406">
                <a:moveTo>
                  <a:pt x="0" y="0"/>
                </a:moveTo>
                <a:lnTo>
                  <a:pt x="1807406" y="0"/>
                </a:lnTo>
                <a:lnTo>
                  <a:pt x="1807406" y="2694270"/>
                </a:lnTo>
                <a:lnTo>
                  <a:pt x="0" y="26942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8E5FF"/>
        </a:solidFill>
      </p:bgPr>
    </p:bg>
    <p:spTree>
      <p:nvGrpSpPr>
        <p:cNvPr id="1" name=""/>
        <p:cNvGrpSpPr/>
        <p:nvPr/>
      </p:nvGrpSpPr>
      <p:grpSpPr>
        <a:xfrm>
          <a:off x="0" y="0"/>
          <a:ext cx="0" cy="0"/>
          <a:chOff x="0" y="0"/>
          <a:chExt cx="0" cy="0"/>
        </a:xfrm>
      </p:grpSpPr>
      <p:sp>
        <p:nvSpPr>
          <p:cNvPr name="TextBox 2" id="2"/>
          <p:cNvSpPr txBox="true"/>
          <p:nvPr/>
        </p:nvSpPr>
        <p:spPr>
          <a:xfrm rot="0">
            <a:off x="1537756" y="1442693"/>
            <a:ext cx="6718291" cy="1871218"/>
          </a:xfrm>
          <a:prstGeom prst="rect">
            <a:avLst/>
          </a:prstGeom>
        </p:spPr>
        <p:txBody>
          <a:bodyPr anchor="t" rtlCol="false" tIns="0" lIns="0" bIns="0" rIns="0">
            <a:spAutoFit/>
          </a:bodyPr>
          <a:lstStyle/>
          <a:p>
            <a:pPr>
              <a:lnSpc>
                <a:spcPts val="7040"/>
              </a:lnSpc>
            </a:pPr>
            <a:r>
              <a:rPr lang="en-US" sz="6704">
                <a:solidFill>
                  <a:srgbClr val="05066D"/>
                </a:solidFill>
                <a:latin typeface="Poppins Ultra-Bold"/>
              </a:rPr>
              <a:t>Severity 3-4</a:t>
            </a:r>
          </a:p>
          <a:p>
            <a:pPr marL="0" indent="0" lvl="0">
              <a:lnSpc>
                <a:spcPts val="7040"/>
              </a:lnSpc>
            </a:pPr>
            <a:r>
              <a:rPr lang="en-US" sz="6704">
                <a:solidFill>
                  <a:srgbClr val="05066D"/>
                </a:solidFill>
                <a:latin typeface="Poppins Ultra-Bold"/>
              </a:rPr>
              <a:t>Violations</a:t>
            </a:r>
          </a:p>
        </p:txBody>
      </p:sp>
      <p:sp>
        <p:nvSpPr>
          <p:cNvPr name="TextBox 3" id="3"/>
          <p:cNvSpPr txBox="true"/>
          <p:nvPr/>
        </p:nvSpPr>
        <p:spPr>
          <a:xfrm rot="0">
            <a:off x="8256047" y="1356968"/>
            <a:ext cx="9057742" cy="7901332"/>
          </a:xfrm>
          <a:prstGeom prst="rect">
            <a:avLst/>
          </a:prstGeom>
        </p:spPr>
        <p:txBody>
          <a:bodyPr anchor="t" rtlCol="false" tIns="0" lIns="0" bIns="0" rIns="0">
            <a:spAutoFit/>
          </a:bodyPr>
          <a:lstStyle/>
          <a:p>
            <a:pPr>
              <a:lnSpc>
                <a:spcPts val="4460"/>
              </a:lnSpc>
            </a:pPr>
            <a:r>
              <a:rPr lang="en-US" sz="3185">
                <a:solidFill>
                  <a:srgbClr val="05066D"/>
                </a:solidFill>
                <a:latin typeface="Canva Sans Bold"/>
              </a:rPr>
              <a:t>Authentication Flow</a:t>
            </a:r>
          </a:p>
          <a:p>
            <a:pPr marL="687808" indent="-343904" lvl="1">
              <a:lnSpc>
                <a:spcPts val="4460"/>
              </a:lnSpc>
              <a:buFont typeface="Arial"/>
              <a:buChar char="•"/>
            </a:pPr>
            <a:r>
              <a:rPr lang="en-US" sz="3185">
                <a:solidFill>
                  <a:srgbClr val="05066D"/>
                </a:solidFill>
                <a:latin typeface="Canva Sans"/>
              </a:rPr>
              <a:t>Only scanning insurance is allowed, need to allow for manual entry</a:t>
            </a:r>
          </a:p>
          <a:p>
            <a:pPr>
              <a:lnSpc>
                <a:spcPts val="4460"/>
              </a:lnSpc>
            </a:pPr>
            <a:r>
              <a:rPr lang="en-US" sz="3185">
                <a:solidFill>
                  <a:srgbClr val="05066D"/>
                </a:solidFill>
                <a:latin typeface="Canva Sans Bold"/>
              </a:rPr>
              <a:t>Scheduling Flow</a:t>
            </a:r>
          </a:p>
          <a:p>
            <a:pPr marL="687808" indent="-343904" lvl="1">
              <a:lnSpc>
                <a:spcPts val="4460"/>
              </a:lnSpc>
              <a:buFont typeface="Arial"/>
              <a:buChar char="•"/>
            </a:pPr>
            <a:r>
              <a:rPr lang="en-US" sz="3185">
                <a:solidFill>
                  <a:srgbClr val="05066D"/>
                </a:solidFill>
                <a:latin typeface="Canva Sans"/>
              </a:rPr>
              <a:t>Lack of back buttons in the flow</a:t>
            </a:r>
          </a:p>
          <a:p>
            <a:pPr marL="687808" indent="-343904" lvl="1">
              <a:lnSpc>
                <a:spcPts val="4460"/>
              </a:lnSpc>
              <a:buFont typeface="Arial"/>
              <a:buChar char="•"/>
            </a:pPr>
            <a:r>
              <a:rPr lang="en-US" sz="3185">
                <a:solidFill>
                  <a:srgbClr val="05066D"/>
                </a:solidFill>
                <a:latin typeface="Canva Sans"/>
              </a:rPr>
              <a:t>Atypical home screen layout</a:t>
            </a:r>
          </a:p>
          <a:p>
            <a:pPr marL="687808" indent="-343904" lvl="1">
              <a:lnSpc>
                <a:spcPts val="4460"/>
              </a:lnSpc>
              <a:buFont typeface="Arial"/>
              <a:buChar char="•"/>
            </a:pPr>
            <a:r>
              <a:rPr lang="en-US" sz="3185">
                <a:solidFill>
                  <a:srgbClr val="05066D"/>
                </a:solidFill>
                <a:latin typeface="Canva Sans"/>
              </a:rPr>
              <a:t>Chatbot-only scheduling</a:t>
            </a:r>
          </a:p>
          <a:p>
            <a:pPr marL="687808" indent="-343904" lvl="1">
              <a:lnSpc>
                <a:spcPts val="4460"/>
              </a:lnSpc>
              <a:buFont typeface="Arial"/>
              <a:buChar char="•"/>
            </a:pPr>
            <a:r>
              <a:rPr lang="en-US" sz="3185">
                <a:solidFill>
                  <a:srgbClr val="05066D"/>
                </a:solidFill>
                <a:latin typeface="Canva Sans"/>
              </a:rPr>
              <a:t>Lack of confirmation after clicking choice of doctor</a:t>
            </a:r>
          </a:p>
          <a:p>
            <a:pPr marL="687808" indent="-343904" lvl="1">
              <a:lnSpc>
                <a:spcPts val="4460"/>
              </a:lnSpc>
              <a:buFont typeface="Arial"/>
              <a:buChar char="•"/>
            </a:pPr>
            <a:r>
              <a:rPr lang="en-US" sz="3185">
                <a:solidFill>
                  <a:srgbClr val="05066D"/>
                </a:solidFill>
                <a:latin typeface="Canva Sans"/>
              </a:rPr>
              <a:t>UI is very crowded in the screen frame, leading to certain things being cut off</a:t>
            </a:r>
          </a:p>
          <a:p>
            <a:pPr>
              <a:lnSpc>
                <a:spcPts val="4460"/>
              </a:lnSpc>
            </a:pPr>
            <a:r>
              <a:rPr lang="en-US" sz="3185">
                <a:solidFill>
                  <a:srgbClr val="05066D"/>
                </a:solidFill>
                <a:latin typeface="Canva Sans Bold"/>
              </a:rPr>
              <a:t>Appointment Follow-Ups Flow</a:t>
            </a:r>
          </a:p>
          <a:p>
            <a:pPr marL="687808" indent="-343904" lvl="1">
              <a:lnSpc>
                <a:spcPts val="4460"/>
              </a:lnSpc>
              <a:buFont typeface="Arial"/>
              <a:buChar char="•"/>
            </a:pPr>
            <a:r>
              <a:rPr lang="en-US" sz="3185">
                <a:solidFill>
                  <a:srgbClr val="05066D"/>
                </a:solidFill>
                <a:latin typeface="Canva Sans"/>
              </a:rPr>
              <a:t>No indication of progress or time elapsed to complete rescheduling task </a:t>
            </a:r>
            <a:r>
              <a:rPr lang="en-US" sz="3185">
                <a:solidFill>
                  <a:srgbClr val="05066D"/>
                </a:solidFill>
                <a:latin typeface="Canva Sans"/>
              </a:rPr>
              <a:t> </a:t>
            </a:r>
          </a:p>
        </p:txBody>
      </p:sp>
      <p:sp>
        <p:nvSpPr>
          <p:cNvPr name="Freeform 4" id="4"/>
          <p:cNvSpPr/>
          <p:nvPr/>
        </p:nvSpPr>
        <p:spPr>
          <a:xfrm flipH="false" flipV="false" rot="0">
            <a:off x="13503499" y="6223128"/>
            <a:ext cx="8935030" cy="8935030"/>
          </a:xfrm>
          <a:custGeom>
            <a:avLst/>
            <a:gdLst/>
            <a:ahLst/>
            <a:cxnLst/>
            <a:rect r="r" b="b" t="t" l="l"/>
            <a:pathLst>
              <a:path h="8935030" w="8935030">
                <a:moveTo>
                  <a:pt x="0" y="0"/>
                </a:moveTo>
                <a:lnTo>
                  <a:pt x="8935030" y="0"/>
                </a:lnTo>
                <a:lnTo>
                  <a:pt x="8935030" y="8935030"/>
                </a:lnTo>
                <a:lnTo>
                  <a:pt x="0" y="89350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2253500" y="4713986"/>
            <a:ext cx="3712909" cy="3018285"/>
          </a:xfrm>
          <a:custGeom>
            <a:avLst/>
            <a:gdLst/>
            <a:ahLst/>
            <a:cxnLst/>
            <a:rect r="r" b="b" t="t" l="l"/>
            <a:pathLst>
              <a:path h="3018285" w="3712909">
                <a:moveTo>
                  <a:pt x="0" y="0"/>
                </a:moveTo>
                <a:lnTo>
                  <a:pt x="3712909" y="0"/>
                </a:lnTo>
                <a:lnTo>
                  <a:pt x="3712909" y="3018285"/>
                </a:lnTo>
                <a:lnTo>
                  <a:pt x="0" y="301828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3394211" y="-2802161"/>
            <a:ext cx="6788421" cy="6788421"/>
          </a:xfrm>
          <a:custGeom>
            <a:avLst/>
            <a:gdLst/>
            <a:ahLst/>
            <a:cxnLst/>
            <a:rect r="r" b="b" t="t" l="l"/>
            <a:pathLst>
              <a:path h="6788421" w="6788421">
                <a:moveTo>
                  <a:pt x="0" y="0"/>
                </a:moveTo>
                <a:lnTo>
                  <a:pt x="6788422" y="0"/>
                </a:lnTo>
                <a:lnTo>
                  <a:pt x="6788422" y="6788421"/>
                </a:lnTo>
                <a:lnTo>
                  <a:pt x="0" y="67884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8E5FF"/>
        </a:solidFill>
      </p:bgPr>
    </p:bg>
    <p:spTree>
      <p:nvGrpSpPr>
        <p:cNvPr id="1" name=""/>
        <p:cNvGrpSpPr/>
        <p:nvPr/>
      </p:nvGrpSpPr>
      <p:grpSpPr>
        <a:xfrm>
          <a:off x="0" y="0"/>
          <a:ext cx="0" cy="0"/>
          <a:chOff x="0" y="0"/>
          <a:chExt cx="0" cy="0"/>
        </a:xfrm>
      </p:grpSpPr>
      <p:grpSp>
        <p:nvGrpSpPr>
          <p:cNvPr name="Group 2" id="2"/>
          <p:cNvGrpSpPr/>
          <p:nvPr/>
        </p:nvGrpSpPr>
        <p:grpSpPr>
          <a:xfrm rot="0">
            <a:off x="3739883" y="1028700"/>
            <a:ext cx="1838837" cy="752510"/>
            <a:chOff x="0" y="0"/>
            <a:chExt cx="484303" cy="198192"/>
          </a:xfrm>
        </p:grpSpPr>
        <p:sp>
          <p:nvSpPr>
            <p:cNvPr name="Freeform 3" id="3"/>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4" id="4"/>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Before</a:t>
              </a:r>
            </a:p>
          </p:txBody>
        </p:sp>
      </p:grpSp>
      <p:grpSp>
        <p:nvGrpSpPr>
          <p:cNvPr name="Group 5" id="5"/>
          <p:cNvGrpSpPr/>
          <p:nvPr/>
        </p:nvGrpSpPr>
        <p:grpSpPr>
          <a:xfrm rot="0">
            <a:off x="7892332" y="1028700"/>
            <a:ext cx="1838837" cy="752510"/>
            <a:chOff x="0" y="0"/>
            <a:chExt cx="484303" cy="198192"/>
          </a:xfrm>
        </p:grpSpPr>
        <p:sp>
          <p:nvSpPr>
            <p:cNvPr name="Freeform 6" id="6"/>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7" id="7"/>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After</a:t>
              </a:r>
            </a:p>
          </p:txBody>
        </p:sp>
      </p:grpSp>
      <p:sp>
        <p:nvSpPr>
          <p:cNvPr name="Freeform 8" id="8"/>
          <p:cNvSpPr/>
          <p:nvPr/>
        </p:nvSpPr>
        <p:spPr>
          <a:xfrm flipH="false" flipV="false" rot="0">
            <a:off x="6942558" y="2045119"/>
            <a:ext cx="3738386" cy="7953235"/>
          </a:xfrm>
          <a:custGeom>
            <a:avLst/>
            <a:gdLst/>
            <a:ahLst/>
            <a:cxnLst/>
            <a:rect r="r" b="b" t="t" l="l"/>
            <a:pathLst>
              <a:path h="7953235" w="3738386">
                <a:moveTo>
                  <a:pt x="0" y="0"/>
                </a:moveTo>
                <a:lnTo>
                  <a:pt x="3738386" y="0"/>
                </a:lnTo>
                <a:lnTo>
                  <a:pt x="3738386" y="7953235"/>
                </a:lnTo>
                <a:lnTo>
                  <a:pt x="0" y="7953235"/>
                </a:lnTo>
                <a:lnTo>
                  <a:pt x="0" y="0"/>
                </a:lnTo>
                <a:close/>
              </a:path>
            </a:pathLst>
          </a:custGeom>
          <a:blipFill>
            <a:blip r:embed="rId2"/>
            <a:stretch>
              <a:fillRect l="0" t="0" r="0" b="-1906"/>
            </a:stretch>
          </a:blipFill>
        </p:spPr>
      </p:sp>
      <p:sp>
        <p:nvSpPr>
          <p:cNvPr name="TextBox 9" id="9"/>
          <p:cNvSpPr txBox="true"/>
          <p:nvPr/>
        </p:nvSpPr>
        <p:spPr>
          <a:xfrm rot="-5400000">
            <a:off x="-4700602" y="4692650"/>
            <a:ext cx="12074553" cy="901700"/>
          </a:xfrm>
          <a:prstGeom prst="rect">
            <a:avLst/>
          </a:prstGeom>
        </p:spPr>
        <p:txBody>
          <a:bodyPr anchor="t" rtlCol="false" tIns="0" lIns="0" bIns="0" rIns="0">
            <a:spAutoFit/>
          </a:bodyPr>
          <a:lstStyle/>
          <a:p>
            <a:pPr algn="ctr" marL="0" indent="0" lvl="0">
              <a:lnSpc>
                <a:spcPts val="7000"/>
              </a:lnSpc>
              <a:spcBef>
                <a:spcPct val="0"/>
              </a:spcBef>
            </a:pPr>
            <a:r>
              <a:rPr lang="en-US" sz="5000">
                <a:solidFill>
                  <a:srgbClr val="05066D"/>
                </a:solidFill>
                <a:latin typeface="Poppins Ultra-Bold"/>
              </a:rPr>
              <a:t>Revision #1</a:t>
            </a:r>
          </a:p>
        </p:txBody>
      </p:sp>
      <p:sp>
        <p:nvSpPr>
          <p:cNvPr name="TextBox 10" id="10"/>
          <p:cNvSpPr txBox="true"/>
          <p:nvPr/>
        </p:nvSpPr>
        <p:spPr>
          <a:xfrm rot="0">
            <a:off x="11745206" y="971550"/>
            <a:ext cx="5237104" cy="1417320"/>
          </a:xfrm>
          <a:prstGeom prst="rect">
            <a:avLst/>
          </a:prstGeom>
        </p:spPr>
        <p:txBody>
          <a:bodyPr anchor="t" rtlCol="false" tIns="0" lIns="0" bIns="0" rIns="0">
            <a:spAutoFit/>
          </a:bodyPr>
          <a:lstStyle/>
          <a:p>
            <a:pPr algn="ctr">
              <a:lnSpc>
                <a:spcPts val="3779"/>
              </a:lnSpc>
            </a:pPr>
            <a:r>
              <a:rPr lang="en-US" sz="2699">
                <a:solidFill>
                  <a:srgbClr val="05066D"/>
                </a:solidFill>
                <a:latin typeface="Canva Sans Bold"/>
              </a:rPr>
              <a:t>Increasing Functionality of the Home Screen</a:t>
            </a:r>
          </a:p>
          <a:p>
            <a:pPr algn="ctr">
              <a:lnSpc>
                <a:spcPts val="3779"/>
              </a:lnSpc>
              <a:spcBef>
                <a:spcPct val="0"/>
              </a:spcBef>
            </a:pPr>
          </a:p>
        </p:txBody>
      </p:sp>
      <p:sp>
        <p:nvSpPr>
          <p:cNvPr name="TextBox 11" id="11"/>
          <p:cNvSpPr txBox="true"/>
          <p:nvPr/>
        </p:nvSpPr>
        <p:spPr>
          <a:xfrm rot="0">
            <a:off x="11315514" y="2350770"/>
            <a:ext cx="6096489" cy="35109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Rationale: </a:t>
            </a:r>
          </a:p>
          <a:p>
            <a:pPr>
              <a:lnSpc>
                <a:spcPts val="1439"/>
              </a:lnSpc>
            </a:pPr>
          </a:p>
          <a:p>
            <a:pPr>
              <a:lnSpc>
                <a:spcPts val="3359"/>
              </a:lnSpc>
              <a:spcBef>
                <a:spcPct val="0"/>
              </a:spcBef>
            </a:pPr>
            <a:r>
              <a:rPr lang="en-US" sz="2400">
                <a:solidFill>
                  <a:srgbClr val="05066D"/>
                </a:solidFill>
                <a:latin typeface="Canva Sans"/>
              </a:rPr>
              <a:t>Our original home page design violated </a:t>
            </a:r>
            <a:r>
              <a:rPr lang="en-US" sz="2400">
                <a:solidFill>
                  <a:srgbClr val="05066D"/>
                </a:solidFill>
                <a:latin typeface="Canva Sans Bold"/>
              </a:rPr>
              <a:t>H4, H7, and H8</a:t>
            </a:r>
            <a:r>
              <a:rPr lang="en-US" sz="2400">
                <a:solidFill>
                  <a:srgbClr val="05066D"/>
                </a:solidFill>
                <a:latin typeface="Canva Sans"/>
              </a:rPr>
              <a:t> because of the </a:t>
            </a:r>
            <a:r>
              <a:rPr lang="en-US" sz="2400">
                <a:solidFill>
                  <a:srgbClr val="05066D"/>
                </a:solidFill>
                <a:latin typeface="Canva Sans Bold"/>
              </a:rPr>
              <a:t>lack of functionalities provided by the home </a:t>
            </a:r>
            <a:r>
              <a:rPr lang="en-US" sz="2400">
                <a:solidFill>
                  <a:srgbClr val="05066D"/>
                </a:solidFill>
                <a:latin typeface="Canva Sans"/>
              </a:rPr>
              <a:t>page. Logos and buttons were made unnecessarily large, taking up space that could be used for more useful functionalities. </a:t>
            </a:r>
          </a:p>
        </p:txBody>
      </p:sp>
      <p:sp>
        <p:nvSpPr>
          <p:cNvPr name="TextBox 12" id="12"/>
          <p:cNvSpPr txBox="true"/>
          <p:nvPr/>
        </p:nvSpPr>
        <p:spPr>
          <a:xfrm rot="0">
            <a:off x="11315514" y="6361407"/>
            <a:ext cx="6096489" cy="26727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Progress: </a:t>
            </a:r>
          </a:p>
          <a:p>
            <a:pPr>
              <a:lnSpc>
                <a:spcPts val="1439"/>
              </a:lnSpc>
            </a:pPr>
          </a:p>
          <a:p>
            <a:pPr>
              <a:lnSpc>
                <a:spcPts val="3359"/>
              </a:lnSpc>
            </a:pPr>
            <a:r>
              <a:rPr lang="en-US" sz="2400">
                <a:solidFill>
                  <a:srgbClr val="05066D"/>
                </a:solidFill>
                <a:latin typeface="Canva Sans"/>
              </a:rPr>
              <a:t>To address the above issues we included:</a:t>
            </a:r>
          </a:p>
          <a:p>
            <a:pPr marL="518160" indent="-259080" lvl="1">
              <a:lnSpc>
                <a:spcPts val="3359"/>
              </a:lnSpc>
              <a:buFont typeface="Arial"/>
              <a:buChar char="•"/>
            </a:pPr>
            <a:r>
              <a:rPr lang="en-US" sz="2400">
                <a:solidFill>
                  <a:srgbClr val="05066D"/>
                </a:solidFill>
                <a:latin typeface="Canva Sans Bold"/>
              </a:rPr>
              <a:t>previews</a:t>
            </a:r>
            <a:r>
              <a:rPr lang="en-US" sz="2400">
                <a:solidFill>
                  <a:srgbClr val="05066D"/>
                </a:solidFill>
                <a:latin typeface="Canva Sans"/>
              </a:rPr>
              <a:t> of upcoming appointments</a:t>
            </a:r>
          </a:p>
          <a:p>
            <a:pPr marL="518160" indent="-259080" lvl="1">
              <a:lnSpc>
                <a:spcPts val="3359"/>
              </a:lnSpc>
              <a:buFont typeface="Arial"/>
              <a:buChar char="•"/>
            </a:pPr>
            <a:r>
              <a:rPr lang="en-US" sz="2400">
                <a:solidFill>
                  <a:srgbClr val="05066D"/>
                </a:solidFill>
                <a:latin typeface="Canva Sans Bold"/>
              </a:rPr>
              <a:t>reminder</a:t>
            </a:r>
            <a:r>
              <a:rPr lang="en-US" sz="2400">
                <a:solidFill>
                  <a:srgbClr val="05066D"/>
                </a:solidFill>
                <a:latin typeface="Canva Sans"/>
              </a:rPr>
              <a:t> feature when the user is due for an appointment</a:t>
            </a:r>
          </a:p>
          <a:p>
            <a:pPr marL="518160" indent="-259080" lvl="1">
              <a:lnSpc>
                <a:spcPts val="3359"/>
              </a:lnSpc>
              <a:spcBef>
                <a:spcPct val="0"/>
              </a:spcBef>
              <a:buFont typeface="Arial"/>
              <a:buChar char="•"/>
            </a:pPr>
            <a:r>
              <a:rPr lang="en-US" sz="2400">
                <a:solidFill>
                  <a:srgbClr val="05066D"/>
                </a:solidFill>
                <a:latin typeface="Canva Sans"/>
              </a:rPr>
              <a:t>smaller logo &amp; buttons</a:t>
            </a:r>
          </a:p>
        </p:txBody>
      </p:sp>
      <p:sp>
        <p:nvSpPr>
          <p:cNvPr name="Freeform 13" id="13"/>
          <p:cNvSpPr/>
          <p:nvPr/>
        </p:nvSpPr>
        <p:spPr>
          <a:xfrm flipH="false" flipV="false" rot="0">
            <a:off x="2821297" y="2045119"/>
            <a:ext cx="3676009" cy="7953235"/>
          </a:xfrm>
          <a:custGeom>
            <a:avLst/>
            <a:gdLst/>
            <a:ahLst/>
            <a:cxnLst/>
            <a:rect r="r" b="b" t="t" l="l"/>
            <a:pathLst>
              <a:path h="7953235" w="3676009">
                <a:moveTo>
                  <a:pt x="0" y="0"/>
                </a:moveTo>
                <a:lnTo>
                  <a:pt x="3676009" y="0"/>
                </a:lnTo>
                <a:lnTo>
                  <a:pt x="3676009" y="7953235"/>
                </a:lnTo>
                <a:lnTo>
                  <a:pt x="0" y="7953235"/>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8E5FF"/>
        </a:solidFill>
      </p:bgPr>
    </p:bg>
    <p:spTree>
      <p:nvGrpSpPr>
        <p:cNvPr id="1" name=""/>
        <p:cNvGrpSpPr/>
        <p:nvPr/>
      </p:nvGrpSpPr>
      <p:grpSpPr>
        <a:xfrm>
          <a:off x="0" y="0"/>
          <a:ext cx="0" cy="0"/>
          <a:chOff x="0" y="0"/>
          <a:chExt cx="0" cy="0"/>
        </a:xfrm>
      </p:grpSpPr>
      <p:grpSp>
        <p:nvGrpSpPr>
          <p:cNvPr name="Group 2" id="2"/>
          <p:cNvGrpSpPr/>
          <p:nvPr/>
        </p:nvGrpSpPr>
        <p:grpSpPr>
          <a:xfrm rot="0">
            <a:off x="3618710" y="425048"/>
            <a:ext cx="1838837" cy="752510"/>
            <a:chOff x="0" y="0"/>
            <a:chExt cx="484303" cy="198192"/>
          </a:xfrm>
        </p:grpSpPr>
        <p:sp>
          <p:nvSpPr>
            <p:cNvPr name="Freeform 3" id="3"/>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4" id="4"/>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Before</a:t>
              </a:r>
            </a:p>
          </p:txBody>
        </p:sp>
      </p:grpSp>
      <p:grpSp>
        <p:nvGrpSpPr>
          <p:cNvPr name="Group 5" id="5"/>
          <p:cNvGrpSpPr/>
          <p:nvPr/>
        </p:nvGrpSpPr>
        <p:grpSpPr>
          <a:xfrm rot="0">
            <a:off x="7894570" y="425048"/>
            <a:ext cx="1838837" cy="752510"/>
            <a:chOff x="0" y="0"/>
            <a:chExt cx="484303" cy="198192"/>
          </a:xfrm>
        </p:grpSpPr>
        <p:sp>
          <p:nvSpPr>
            <p:cNvPr name="Freeform 6" id="6"/>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7" id="7"/>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After</a:t>
              </a:r>
            </a:p>
          </p:txBody>
        </p:sp>
      </p:grpSp>
      <p:sp>
        <p:nvSpPr>
          <p:cNvPr name="Freeform 8" id="8"/>
          <p:cNvSpPr/>
          <p:nvPr/>
        </p:nvSpPr>
        <p:spPr>
          <a:xfrm flipH="false" flipV="false" rot="0">
            <a:off x="6875480" y="1553251"/>
            <a:ext cx="3877015" cy="8405454"/>
          </a:xfrm>
          <a:custGeom>
            <a:avLst/>
            <a:gdLst/>
            <a:ahLst/>
            <a:cxnLst/>
            <a:rect r="r" b="b" t="t" l="l"/>
            <a:pathLst>
              <a:path h="8405454" w="3877015">
                <a:moveTo>
                  <a:pt x="0" y="0"/>
                </a:moveTo>
                <a:lnTo>
                  <a:pt x="3877016" y="0"/>
                </a:lnTo>
                <a:lnTo>
                  <a:pt x="3877016" y="8405453"/>
                </a:lnTo>
                <a:lnTo>
                  <a:pt x="0" y="8405453"/>
                </a:lnTo>
                <a:lnTo>
                  <a:pt x="0" y="0"/>
                </a:lnTo>
                <a:close/>
              </a:path>
            </a:pathLst>
          </a:custGeom>
          <a:blipFill>
            <a:blip r:embed="rId2"/>
            <a:stretch>
              <a:fillRect l="0" t="0" r="0" b="0"/>
            </a:stretch>
          </a:blipFill>
        </p:spPr>
      </p:sp>
      <p:sp>
        <p:nvSpPr>
          <p:cNvPr name="Freeform 9" id="9"/>
          <p:cNvSpPr/>
          <p:nvPr/>
        </p:nvSpPr>
        <p:spPr>
          <a:xfrm flipH="false" flipV="false" rot="0">
            <a:off x="2456552" y="1553251"/>
            <a:ext cx="4163153" cy="8405454"/>
          </a:xfrm>
          <a:custGeom>
            <a:avLst/>
            <a:gdLst/>
            <a:ahLst/>
            <a:cxnLst/>
            <a:rect r="r" b="b" t="t" l="l"/>
            <a:pathLst>
              <a:path h="8405454" w="4163153">
                <a:moveTo>
                  <a:pt x="0" y="0"/>
                </a:moveTo>
                <a:lnTo>
                  <a:pt x="4163153" y="0"/>
                </a:lnTo>
                <a:lnTo>
                  <a:pt x="4163153" y="8405453"/>
                </a:lnTo>
                <a:lnTo>
                  <a:pt x="0" y="8405453"/>
                </a:lnTo>
                <a:lnTo>
                  <a:pt x="0" y="0"/>
                </a:lnTo>
                <a:close/>
              </a:path>
            </a:pathLst>
          </a:custGeom>
          <a:blipFill>
            <a:blip r:embed="rId3"/>
            <a:stretch>
              <a:fillRect l="0" t="0" r="0" b="0"/>
            </a:stretch>
          </a:blipFill>
        </p:spPr>
      </p:sp>
      <p:sp>
        <p:nvSpPr>
          <p:cNvPr name="TextBox 10" id="10"/>
          <p:cNvSpPr txBox="true"/>
          <p:nvPr/>
        </p:nvSpPr>
        <p:spPr>
          <a:xfrm rot="-5400000">
            <a:off x="-4617362" y="4692650"/>
            <a:ext cx="12074553" cy="901700"/>
          </a:xfrm>
          <a:prstGeom prst="rect">
            <a:avLst/>
          </a:prstGeom>
        </p:spPr>
        <p:txBody>
          <a:bodyPr anchor="t" rtlCol="false" tIns="0" lIns="0" bIns="0" rIns="0">
            <a:spAutoFit/>
          </a:bodyPr>
          <a:lstStyle/>
          <a:p>
            <a:pPr algn="ctr" marL="0" indent="0" lvl="0">
              <a:lnSpc>
                <a:spcPts val="7000"/>
              </a:lnSpc>
              <a:spcBef>
                <a:spcPct val="0"/>
              </a:spcBef>
            </a:pPr>
            <a:r>
              <a:rPr lang="en-US" sz="5000">
                <a:solidFill>
                  <a:srgbClr val="05066D"/>
                </a:solidFill>
                <a:latin typeface="Poppins Ultra-Bold"/>
              </a:rPr>
              <a:t>Revision #2</a:t>
            </a:r>
          </a:p>
        </p:txBody>
      </p:sp>
      <p:sp>
        <p:nvSpPr>
          <p:cNvPr name="TextBox 11" id="11"/>
          <p:cNvSpPr txBox="true"/>
          <p:nvPr/>
        </p:nvSpPr>
        <p:spPr>
          <a:xfrm rot="0">
            <a:off x="11705285" y="1120409"/>
            <a:ext cx="5237104" cy="941070"/>
          </a:xfrm>
          <a:prstGeom prst="rect">
            <a:avLst/>
          </a:prstGeom>
        </p:spPr>
        <p:txBody>
          <a:bodyPr anchor="t" rtlCol="false" tIns="0" lIns="0" bIns="0" rIns="0">
            <a:spAutoFit/>
          </a:bodyPr>
          <a:lstStyle/>
          <a:p>
            <a:pPr algn="ctr">
              <a:lnSpc>
                <a:spcPts val="3779"/>
              </a:lnSpc>
              <a:spcBef>
                <a:spcPct val="0"/>
              </a:spcBef>
            </a:pPr>
            <a:r>
              <a:rPr lang="en-US" sz="2699">
                <a:solidFill>
                  <a:srgbClr val="05066D"/>
                </a:solidFill>
                <a:latin typeface="Canva Sans Bold"/>
              </a:rPr>
              <a:t>Greater Flexibility in Scheduling an Appointment</a:t>
            </a:r>
          </a:p>
        </p:txBody>
      </p:sp>
      <p:sp>
        <p:nvSpPr>
          <p:cNvPr name="TextBox 12" id="12"/>
          <p:cNvSpPr txBox="true"/>
          <p:nvPr/>
        </p:nvSpPr>
        <p:spPr>
          <a:xfrm rot="0">
            <a:off x="11412891" y="2785379"/>
            <a:ext cx="6096489" cy="35109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Rationale: </a:t>
            </a:r>
          </a:p>
          <a:p>
            <a:pPr>
              <a:lnSpc>
                <a:spcPts val="1439"/>
              </a:lnSpc>
            </a:pPr>
          </a:p>
          <a:p>
            <a:pPr>
              <a:lnSpc>
                <a:spcPts val="3359"/>
              </a:lnSpc>
              <a:spcBef>
                <a:spcPct val="0"/>
              </a:spcBef>
            </a:pPr>
            <a:r>
              <a:rPr lang="en-US" sz="2400">
                <a:solidFill>
                  <a:srgbClr val="05066D"/>
                </a:solidFill>
                <a:latin typeface="Canva Sans"/>
              </a:rPr>
              <a:t>Our original chatbot feature violated </a:t>
            </a:r>
            <a:r>
              <a:rPr lang="en-US" sz="2400">
                <a:solidFill>
                  <a:srgbClr val="05066D"/>
                </a:solidFill>
                <a:latin typeface="Canva Sans Bold"/>
              </a:rPr>
              <a:t>H7</a:t>
            </a:r>
            <a:r>
              <a:rPr lang="en-US" sz="2400">
                <a:solidFill>
                  <a:srgbClr val="05066D"/>
                </a:solidFill>
                <a:latin typeface="Canva Sans"/>
              </a:rPr>
              <a:t> because we </a:t>
            </a:r>
            <a:r>
              <a:rPr lang="en-US" sz="2400">
                <a:solidFill>
                  <a:srgbClr val="05066D"/>
                </a:solidFill>
                <a:latin typeface="Canva Sans Bold"/>
              </a:rPr>
              <a:t>only offered one way to schedule an appointment</a:t>
            </a:r>
            <a:r>
              <a:rPr lang="en-US" sz="2400">
                <a:solidFill>
                  <a:srgbClr val="05066D"/>
                </a:solidFill>
                <a:latin typeface="Canva Sans"/>
              </a:rPr>
              <a:t>. This workflow of interacting with a chatbot for scheduling is </a:t>
            </a:r>
            <a:r>
              <a:rPr lang="en-US" sz="2400">
                <a:solidFill>
                  <a:srgbClr val="05066D"/>
                </a:solidFill>
                <a:latin typeface="Canva Sans Bold"/>
              </a:rPr>
              <a:t>time-intensive and potentially bothersome</a:t>
            </a:r>
            <a:r>
              <a:rPr lang="en-US" sz="2400">
                <a:solidFill>
                  <a:srgbClr val="05066D"/>
                </a:solidFill>
                <a:latin typeface="Canva Sans"/>
              </a:rPr>
              <a:t> for those who already know the type of care they need.</a:t>
            </a:r>
          </a:p>
        </p:txBody>
      </p:sp>
      <p:sp>
        <p:nvSpPr>
          <p:cNvPr name="TextBox 13" id="13"/>
          <p:cNvSpPr txBox="true"/>
          <p:nvPr/>
        </p:nvSpPr>
        <p:spPr>
          <a:xfrm rot="0">
            <a:off x="11343046" y="7020194"/>
            <a:ext cx="6236180" cy="26727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Progress: </a:t>
            </a:r>
          </a:p>
          <a:p>
            <a:pPr>
              <a:lnSpc>
                <a:spcPts val="1439"/>
              </a:lnSpc>
            </a:pPr>
          </a:p>
          <a:p>
            <a:pPr>
              <a:lnSpc>
                <a:spcPts val="3359"/>
              </a:lnSpc>
              <a:spcBef>
                <a:spcPct val="0"/>
              </a:spcBef>
            </a:pPr>
            <a:r>
              <a:rPr lang="en-US" sz="2400">
                <a:solidFill>
                  <a:srgbClr val="05066D"/>
                </a:solidFill>
                <a:latin typeface="Canva Sans"/>
              </a:rPr>
              <a:t>To address the above issues we included another scheduling option offering a </a:t>
            </a:r>
            <a:r>
              <a:rPr lang="en-US" sz="2400">
                <a:solidFill>
                  <a:srgbClr val="05066D"/>
                </a:solidFill>
                <a:latin typeface="Canva Sans Bold"/>
              </a:rPr>
              <a:t>more direct way to search for care</a:t>
            </a:r>
            <a:r>
              <a:rPr lang="en-US" sz="2400">
                <a:solidFill>
                  <a:srgbClr val="05066D"/>
                </a:solidFill>
                <a:latin typeface="Canva Sans"/>
              </a:rPr>
              <a:t>. We implemented a search feature in which users can directly find the care they want.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8E5FF"/>
        </a:solidFill>
      </p:bgPr>
    </p:bg>
    <p:spTree>
      <p:nvGrpSpPr>
        <p:cNvPr id="1" name=""/>
        <p:cNvGrpSpPr/>
        <p:nvPr/>
      </p:nvGrpSpPr>
      <p:grpSpPr>
        <a:xfrm>
          <a:off x="0" y="0"/>
          <a:ext cx="0" cy="0"/>
          <a:chOff x="0" y="0"/>
          <a:chExt cx="0" cy="0"/>
        </a:xfrm>
      </p:grpSpPr>
      <p:grpSp>
        <p:nvGrpSpPr>
          <p:cNvPr name="Group 2" id="2"/>
          <p:cNvGrpSpPr/>
          <p:nvPr/>
        </p:nvGrpSpPr>
        <p:grpSpPr>
          <a:xfrm rot="0">
            <a:off x="3178728" y="533143"/>
            <a:ext cx="1838837" cy="752510"/>
            <a:chOff x="0" y="0"/>
            <a:chExt cx="484303" cy="198192"/>
          </a:xfrm>
        </p:grpSpPr>
        <p:sp>
          <p:nvSpPr>
            <p:cNvPr name="Freeform 3" id="3"/>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4" id="4"/>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Before</a:t>
              </a:r>
            </a:p>
          </p:txBody>
        </p:sp>
      </p:grpSp>
      <p:grpSp>
        <p:nvGrpSpPr>
          <p:cNvPr name="Group 5" id="5"/>
          <p:cNvGrpSpPr/>
          <p:nvPr/>
        </p:nvGrpSpPr>
        <p:grpSpPr>
          <a:xfrm rot="0">
            <a:off x="7661796" y="533143"/>
            <a:ext cx="1838837" cy="752510"/>
            <a:chOff x="0" y="0"/>
            <a:chExt cx="484303" cy="198192"/>
          </a:xfrm>
        </p:grpSpPr>
        <p:sp>
          <p:nvSpPr>
            <p:cNvPr name="Freeform 6" id="6"/>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7" id="7"/>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After</a:t>
              </a:r>
            </a:p>
          </p:txBody>
        </p:sp>
      </p:grpSp>
      <p:sp>
        <p:nvSpPr>
          <p:cNvPr name="Freeform 8" id="8"/>
          <p:cNvSpPr/>
          <p:nvPr/>
        </p:nvSpPr>
        <p:spPr>
          <a:xfrm flipH="false" flipV="false" rot="0">
            <a:off x="6607206" y="1505792"/>
            <a:ext cx="3948017" cy="8559387"/>
          </a:xfrm>
          <a:custGeom>
            <a:avLst/>
            <a:gdLst/>
            <a:ahLst/>
            <a:cxnLst/>
            <a:rect r="r" b="b" t="t" l="l"/>
            <a:pathLst>
              <a:path h="8559387" w="3948017">
                <a:moveTo>
                  <a:pt x="0" y="0"/>
                </a:moveTo>
                <a:lnTo>
                  <a:pt x="3948017" y="0"/>
                </a:lnTo>
                <a:lnTo>
                  <a:pt x="3948017" y="8559386"/>
                </a:lnTo>
                <a:lnTo>
                  <a:pt x="0" y="8559386"/>
                </a:lnTo>
                <a:lnTo>
                  <a:pt x="0" y="0"/>
                </a:lnTo>
                <a:close/>
              </a:path>
            </a:pathLst>
          </a:custGeom>
          <a:blipFill>
            <a:blip r:embed="rId2"/>
            <a:stretch>
              <a:fillRect l="0" t="0" r="0" b="0"/>
            </a:stretch>
          </a:blipFill>
        </p:spPr>
      </p:sp>
      <p:sp>
        <p:nvSpPr>
          <p:cNvPr name="Freeform 9" id="9"/>
          <p:cNvSpPr/>
          <p:nvPr/>
        </p:nvSpPr>
        <p:spPr>
          <a:xfrm flipH="false" flipV="false" rot="0">
            <a:off x="1970435" y="1505792"/>
            <a:ext cx="4255423" cy="8559387"/>
          </a:xfrm>
          <a:custGeom>
            <a:avLst/>
            <a:gdLst/>
            <a:ahLst/>
            <a:cxnLst/>
            <a:rect r="r" b="b" t="t" l="l"/>
            <a:pathLst>
              <a:path h="8559387" w="4255423">
                <a:moveTo>
                  <a:pt x="0" y="0"/>
                </a:moveTo>
                <a:lnTo>
                  <a:pt x="4255423" y="0"/>
                </a:lnTo>
                <a:lnTo>
                  <a:pt x="4255423" y="8559386"/>
                </a:lnTo>
                <a:lnTo>
                  <a:pt x="0" y="8559386"/>
                </a:lnTo>
                <a:lnTo>
                  <a:pt x="0" y="0"/>
                </a:lnTo>
                <a:close/>
              </a:path>
            </a:pathLst>
          </a:custGeom>
          <a:blipFill>
            <a:blip r:embed="rId3"/>
            <a:stretch>
              <a:fillRect l="0" t="0" r="0" b="0"/>
            </a:stretch>
          </a:blipFill>
        </p:spPr>
      </p:sp>
      <p:sp>
        <p:nvSpPr>
          <p:cNvPr name="TextBox 10" id="10"/>
          <p:cNvSpPr txBox="true"/>
          <p:nvPr/>
        </p:nvSpPr>
        <p:spPr>
          <a:xfrm rot="-5400000">
            <a:off x="-5080014" y="4692650"/>
            <a:ext cx="12074553" cy="901700"/>
          </a:xfrm>
          <a:prstGeom prst="rect">
            <a:avLst/>
          </a:prstGeom>
        </p:spPr>
        <p:txBody>
          <a:bodyPr anchor="t" rtlCol="false" tIns="0" lIns="0" bIns="0" rIns="0">
            <a:spAutoFit/>
          </a:bodyPr>
          <a:lstStyle/>
          <a:p>
            <a:pPr algn="ctr" marL="0" indent="0" lvl="0">
              <a:lnSpc>
                <a:spcPts val="7000"/>
              </a:lnSpc>
              <a:spcBef>
                <a:spcPct val="0"/>
              </a:spcBef>
            </a:pPr>
            <a:r>
              <a:rPr lang="en-US" sz="5000">
                <a:solidFill>
                  <a:srgbClr val="05066D"/>
                </a:solidFill>
                <a:latin typeface="Poppins Ultra-Bold"/>
              </a:rPr>
              <a:t>Revision #3</a:t>
            </a:r>
          </a:p>
        </p:txBody>
      </p:sp>
      <p:sp>
        <p:nvSpPr>
          <p:cNvPr name="TextBox 11" id="11"/>
          <p:cNvSpPr txBox="true"/>
          <p:nvPr/>
        </p:nvSpPr>
        <p:spPr>
          <a:xfrm rot="0">
            <a:off x="11745206" y="786543"/>
            <a:ext cx="5237104" cy="941070"/>
          </a:xfrm>
          <a:prstGeom prst="rect">
            <a:avLst/>
          </a:prstGeom>
        </p:spPr>
        <p:txBody>
          <a:bodyPr anchor="t" rtlCol="false" tIns="0" lIns="0" bIns="0" rIns="0">
            <a:spAutoFit/>
          </a:bodyPr>
          <a:lstStyle/>
          <a:p>
            <a:pPr algn="ctr">
              <a:lnSpc>
                <a:spcPts val="3779"/>
              </a:lnSpc>
              <a:spcBef>
                <a:spcPct val="0"/>
              </a:spcBef>
            </a:pPr>
            <a:r>
              <a:rPr lang="en-US" sz="2699">
                <a:solidFill>
                  <a:srgbClr val="05066D"/>
                </a:solidFill>
                <a:latin typeface="Canva Sans Bold"/>
              </a:rPr>
              <a:t>Greater User Autonomy in Choice of Doctor</a:t>
            </a:r>
          </a:p>
        </p:txBody>
      </p:sp>
      <p:sp>
        <p:nvSpPr>
          <p:cNvPr name="TextBox 12" id="12"/>
          <p:cNvSpPr txBox="true"/>
          <p:nvPr/>
        </p:nvSpPr>
        <p:spPr>
          <a:xfrm rot="0">
            <a:off x="11315514" y="2154203"/>
            <a:ext cx="6096489" cy="35109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Rationale: </a:t>
            </a:r>
          </a:p>
          <a:p>
            <a:pPr>
              <a:lnSpc>
                <a:spcPts val="1439"/>
              </a:lnSpc>
            </a:pPr>
          </a:p>
          <a:p>
            <a:pPr>
              <a:lnSpc>
                <a:spcPts val="3359"/>
              </a:lnSpc>
            </a:pPr>
            <a:r>
              <a:rPr lang="en-US" sz="2400">
                <a:solidFill>
                  <a:srgbClr val="05066D"/>
                </a:solidFill>
                <a:latin typeface="Canva Sans"/>
              </a:rPr>
              <a:t>Our original chatbot feature violated </a:t>
            </a:r>
            <a:r>
              <a:rPr lang="en-US" sz="2400">
                <a:solidFill>
                  <a:srgbClr val="05066D"/>
                </a:solidFill>
                <a:latin typeface="Canva Sans Bold"/>
              </a:rPr>
              <a:t>H7</a:t>
            </a:r>
            <a:r>
              <a:rPr lang="en-US" sz="2400">
                <a:solidFill>
                  <a:srgbClr val="05066D"/>
                </a:solidFill>
                <a:latin typeface="Canva Sans"/>
              </a:rPr>
              <a:t> because we forced users to search for a doctor every time they needed to schedule an appointment. This did not account for </a:t>
            </a:r>
            <a:r>
              <a:rPr lang="en-US" sz="2400">
                <a:solidFill>
                  <a:srgbClr val="05066D"/>
                </a:solidFill>
                <a:latin typeface="Canva Sans Bold"/>
              </a:rPr>
              <a:t>the case where a new user already has a primary doctor</a:t>
            </a:r>
            <a:r>
              <a:rPr lang="en-US" sz="2400">
                <a:solidFill>
                  <a:srgbClr val="05066D"/>
                </a:solidFill>
                <a:latin typeface="Canva Sans"/>
              </a:rPr>
              <a:t>.</a:t>
            </a:r>
          </a:p>
          <a:p>
            <a:pPr>
              <a:lnSpc>
                <a:spcPts val="3359"/>
              </a:lnSpc>
              <a:spcBef>
                <a:spcPct val="0"/>
              </a:spcBef>
            </a:pPr>
          </a:p>
        </p:txBody>
      </p:sp>
      <p:sp>
        <p:nvSpPr>
          <p:cNvPr name="TextBox 13" id="13"/>
          <p:cNvSpPr txBox="true"/>
          <p:nvPr/>
        </p:nvSpPr>
        <p:spPr>
          <a:xfrm rot="0">
            <a:off x="11315514" y="5747385"/>
            <a:ext cx="6236180" cy="35109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Progress: </a:t>
            </a:r>
          </a:p>
          <a:p>
            <a:pPr>
              <a:lnSpc>
                <a:spcPts val="1439"/>
              </a:lnSpc>
            </a:pPr>
          </a:p>
          <a:p>
            <a:pPr>
              <a:lnSpc>
                <a:spcPts val="3359"/>
              </a:lnSpc>
              <a:spcBef>
                <a:spcPct val="0"/>
              </a:spcBef>
            </a:pPr>
            <a:r>
              <a:rPr lang="en-US" sz="2400">
                <a:solidFill>
                  <a:srgbClr val="05066D"/>
                </a:solidFill>
                <a:latin typeface="Canva Sans"/>
              </a:rPr>
              <a:t>To address the above issue, we added an </a:t>
            </a:r>
            <a:r>
              <a:rPr lang="en-US" sz="2400">
                <a:solidFill>
                  <a:srgbClr val="05066D"/>
                </a:solidFill>
                <a:latin typeface="Canva Sans Bold"/>
              </a:rPr>
              <a:t>additional layer to the chatbot which inquires about an existing primary doctor.</a:t>
            </a:r>
            <a:r>
              <a:rPr lang="en-US" sz="2400">
                <a:solidFill>
                  <a:srgbClr val="05066D"/>
                </a:solidFill>
                <a:latin typeface="Canva Sans"/>
              </a:rPr>
              <a:t> Once the chatbot identifies the type of care the patient needs, the chatbot determines if the patient already has a primary doctor for the visit.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8E5FF"/>
        </a:solidFill>
      </p:bgPr>
    </p:bg>
    <p:spTree>
      <p:nvGrpSpPr>
        <p:cNvPr id="1" name=""/>
        <p:cNvGrpSpPr/>
        <p:nvPr/>
      </p:nvGrpSpPr>
      <p:grpSpPr>
        <a:xfrm>
          <a:off x="0" y="0"/>
          <a:ext cx="0" cy="0"/>
          <a:chOff x="0" y="0"/>
          <a:chExt cx="0" cy="0"/>
        </a:xfrm>
      </p:grpSpPr>
      <p:grpSp>
        <p:nvGrpSpPr>
          <p:cNvPr name="Group 2" id="2"/>
          <p:cNvGrpSpPr/>
          <p:nvPr/>
        </p:nvGrpSpPr>
        <p:grpSpPr>
          <a:xfrm rot="0">
            <a:off x="3383980" y="800740"/>
            <a:ext cx="1838837" cy="752510"/>
            <a:chOff x="0" y="0"/>
            <a:chExt cx="484303" cy="198192"/>
          </a:xfrm>
        </p:grpSpPr>
        <p:sp>
          <p:nvSpPr>
            <p:cNvPr name="Freeform 3" id="3"/>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4" id="4"/>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Before</a:t>
              </a:r>
            </a:p>
          </p:txBody>
        </p:sp>
      </p:grpSp>
      <p:grpSp>
        <p:nvGrpSpPr>
          <p:cNvPr name="Group 5" id="5"/>
          <p:cNvGrpSpPr/>
          <p:nvPr/>
        </p:nvGrpSpPr>
        <p:grpSpPr>
          <a:xfrm rot="0">
            <a:off x="7552007" y="800740"/>
            <a:ext cx="1838837" cy="752510"/>
            <a:chOff x="0" y="0"/>
            <a:chExt cx="484303" cy="198192"/>
          </a:xfrm>
        </p:grpSpPr>
        <p:sp>
          <p:nvSpPr>
            <p:cNvPr name="Freeform 6" id="6"/>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7" id="7"/>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After</a:t>
              </a:r>
            </a:p>
          </p:txBody>
        </p:sp>
      </p:grpSp>
      <p:sp>
        <p:nvSpPr>
          <p:cNvPr name="Freeform 8" id="8"/>
          <p:cNvSpPr/>
          <p:nvPr/>
        </p:nvSpPr>
        <p:spPr>
          <a:xfrm flipH="false" flipV="false" rot="0">
            <a:off x="6689872" y="1757086"/>
            <a:ext cx="3573067" cy="7732517"/>
          </a:xfrm>
          <a:custGeom>
            <a:avLst/>
            <a:gdLst/>
            <a:ahLst/>
            <a:cxnLst/>
            <a:rect r="r" b="b" t="t" l="l"/>
            <a:pathLst>
              <a:path h="7732517" w="3573067">
                <a:moveTo>
                  <a:pt x="0" y="0"/>
                </a:moveTo>
                <a:lnTo>
                  <a:pt x="3573067" y="0"/>
                </a:lnTo>
                <a:lnTo>
                  <a:pt x="3573067" y="7732516"/>
                </a:lnTo>
                <a:lnTo>
                  <a:pt x="0" y="7732516"/>
                </a:lnTo>
                <a:lnTo>
                  <a:pt x="0" y="0"/>
                </a:lnTo>
                <a:close/>
              </a:path>
            </a:pathLst>
          </a:custGeom>
          <a:blipFill>
            <a:blip r:embed="rId2"/>
            <a:stretch>
              <a:fillRect l="0" t="0" r="0" b="0"/>
            </a:stretch>
          </a:blipFill>
        </p:spPr>
      </p:sp>
      <p:sp>
        <p:nvSpPr>
          <p:cNvPr name="TextBox 9" id="9"/>
          <p:cNvSpPr txBox="true"/>
          <p:nvPr/>
        </p:nvSpPr>
        <p:spPr>
          <a:xfrm rot="-5400000">
            <a:off x="-5080014" y="4692650"/>
            <a:ext cx="12074553" cy="901700"/>
          </a:xfrm>
          <a:prstGeom prst="rect">
            <a:avLst/>
          </a:prstGeom>
        </p:spPr>
        <p:txBody>
          <a:bodyPr anchor="t" rtlCol="false" tIns="0" lIns="0" bIns="0" rIns="0">
            <a:spAutoFit/>
          </a:bodyPr>
          <a:lstStyle/>
          <a:p>
            <a:pPr algn="ctr" marL="0" indent="0" lvl="0">
              <a:lnSpc>
                <a:spcPts val="7000"/>
              </a:lnSpc>
              <a:spcBef>
                <a:spcPct val="0"/>
              </a:spcBef>
            </a:pPr>
            <a:r>
              <a:rPr lang="en-US" sz="5000">
                <a:solidFill>
                  <a:srgbClr val="05066D"/>
                </a:solidFill>
                <a:latin typeface="Poppins Ultra-Bold"/>
              </a:rPr>
              <a:t>Revision #4</a:t>
            </a:r>
          </a:p>
        </p:txBody>
      </p:sp>
      <p:sp>
        <p:nvSpPr>
          <p:cNvPr name="TextBox 10" id="10"/>
          <p:cNvSpPr txBox="true"/>
          <p:nvPr/>
        </p:nvSpPr>
        <p:spPr>
          <a:xfrm rot="0">
            <a:off x="11720034" y="1292265"/>
            <a:ext cx="5237104" cy="464820"/>
          </a:xfrm>
          <a:prstGeom prst="rect">
            <a:avLst/>
          </a:prstGeom>
        </p:spPr>
        <p:txBody>
          <a:bodyPr anchor="t" rtlCol="false" tIns="0" lIns="0" bIns="0" rIns="0">
            <a:spAutoFit/>
          </a:bodyPr>
          <a:lstStyle/>
          <a:p>
            <a:pPr algn="ctr">
              <a:lnSpc>
                <a:spcPts val="3779"/>
              </a:lnSpc>
              <a:spcBef>
                <a:spcPct val="0"/>
              </a:spcBef>
            </a:pPr>
            <a:r>
              <a:rPr lang="en-US" sz="2699">
                <a:solidFill>
                  <a:srgbClr val="05066D"/>
                </a:solidFill>
                <a:latin typeface="Canva Sans Bold"/>
              </a:rPr>
              <a:t>Button Accessibility</a:t>
            </a:r>
          </a:p>
        </p:txBody>
      </p:sp>
      <p:sp>
        <p:nvSpPr>
          <p:cNvPr name="TextBox 11" id="11"/>
          <p:cNvSpPr txBox="true"/>
          <p:nvPr/>
        </p:nvSpPr>
        <p:spPr>
          <a:xfrm rot="0">
            <a:off x="11290341" y="2487505"/>
            <a:ext cx="6096489" cy="26727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Rationale: </a:t>
            </a:r>
          </a:p>
          <a:p>
            <a:pPr>
              <a:lnSpc>
                <a:spcPts val="1439"/>
              </a:lnSpc>
            </a:pPr>
          </a:p>
          <a:p>
            <a:pPr>
              <a:lnSpc>
                <a:spcPts val="3359"/>
              </a:lnSpc>
            </a:pPr>
            <a:r>
              <a:rPr lang="en-US" sz="2400">
                <a:solidFill>
                  <a:srgbClr val="05066D"/>
                </a:solidFill>
                <a:latin typeface="Canva Sans"/>
              </a:rPr>
              <a:t>Our original app had many pages in which the </a:t>
            </a:r>
            <a:r>
              <a:rPr lang="en-US" sz="2400">
                <a:solidFill>
                  <a:srgbClr val="05066D"/>
                </a:solidFill>
                <a:latin typeface="Canva Sans Bold"/>
              </a:rPr>
              <a:t>buttons were visibly inaccessible </a:t>
            </a:r>
            <a:r>
              <a:rPr lang="en-US" sz="2400">
                <a:solidFill>
                  <a:srgbClr val="05066D"/>
                </a:solidFill>
                <a:latin typeface="Canva Sans"/>
              </a:rPr>
              <a:t>(i.e. too small), violating H7 and 11 . This was especially noted on our calendar page.</a:t>
            </a:r>
          </a:p>
          <a:p>
            <a:pPr>
              <a:lnSpc>
                <a:spcPts val="3359"/>
              </a:lnSpc>
              <a:spcBef>
                <a:spcPct val="0"/>
              </a:spcBef>
            </a:pPr>
          </a:p>
        </p:txBody>
      </p:sp>
      <p:sp>
        <p:nvSpPr>
          <p:cNvPr name="TextBox 12" id="12"/>
          <p:cNvSpPr txBox="true"/>
          <p:nvPr/>
        </p:nvSpPr>
        <p:spPr>
          <a:xfrm rot="0">
            <a:off x="11220496" y="5306262"/>
            <a:ext cx="6236180" cy="26727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Progress: </a:t>
            </a:r>
          </a:p>
          <a:p>
            <a:pPr>
              <a:lnSpc>
                <a:spcPts val="1439"/>
              </a:lnSpc>
            </a:pPr>
          </a:p>
          <a:p>
            <a:pPr>
              <a:lnSpc>
                <a:spcPts val="3359"/>
              </a:lnSpc>
              <a:spcBef>
                <a:spcPct val="0"/>
              </a:spcBef>
            </a:pPr>
            <a:r>
              <a:rPr lang="en-US" sz="2400">
                <a:solidFill>
                  <a:srgbClr val="05066D"/>
                </a:solidFill>
                <a:latin typeface="Canva Sans"/>
              </a:rPr>
              <a:t>We addressed these violations by making the month </a:t>
            </a:r>
            <a:r>
              <a:rPr lang="en-US" sz="2400">
                <a:solidFill>
                  <a:srgbClr val="05066D"/>
                </a:solidFill>
                <a:latin typeface="Canva Sans Bold"/>
              </a:rPr>
              <a:t>toggle buttons larger</a:t>
            </a:r>
            <a:r>
              <a:rPr lang="en-US" sz="2400">
                <a:solidFill>
                  <a:srgbClr val="05066D"/>
                </a:solidFill>
                <a:latin typeface="Canva Sans"/>
              </a:rPr>
              <a:t>, allowing the feature to be more visibly accessible. This is especially important for users with visual impairments.</a:t>
            </a:r>
          </a:p>
        </p:txBody>
      </p:sp>
      <p:sp>
        <p:nvSpPr>
          <p:cNvPr name="Freeform 13" id="13"/>
          <p:cNvSpPr/>
          <p:nvPr/>
        </p:nvSpPr>
        <p:spPr>
          <a:xfrm flipH="false" flipV="false" rot="0">
            <a:off x="2516402" y="1757086"/>
            <a:ext cx="3573993" cy="7732517"/>
          </a:xfrm>
          <a:custGeom>
            <a:avLst/>
            <a:gdLst/>
            <a:ahLst/>
            <a:cxnLst/>
            <a:rect r="r" b="b" t="t" l="l"/>
            <a:pathLst>
              <a:path h="7732517" w="3573993">
                <a:moveTo>
                  <a:pt x="0" y="0"/>
                </a:moveTo>
                <a:lnTo>
                  <a:pt x="3573992" y="0"/>
                </a:lnTo>
                <a:lnTo>
                  <a:pt x="3573992" y="7732516"/>
                </a:lnTo>
                <a:lnTo>
                  <a:pt x="0" y="7732516"/>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8E5FF"/>
        </a:solidFill>
      </p:bgPr>
    </p:bg>
    <p:spTree>
      <p:nvGrpSpPr>
        <p:cNvPr id="1" name=""/>
        <p:cNvGrpSpPr/>
        <p:nvPr/>
      </p:nvGrpSpPr>
      <p:grpSpPr>
        <a:xfrm>
          <a:off x="0" y="0"/>
          <a:ext cx="0" cy="0"/>
          <a:chOff x="0" y="0"/>
          <a:chExt cx="0" cy="0"/>
        </a:xfrm>
      </p:grpSpPr>
      <p:grpSp>
        <p:nvGrpSpPr>
          <p:cNvPr name="Group 2" id="2"/>
          <p:cNvGrpSpPr/>
          <p:nvPr/>
        </p:nvGrpSpPr>
        <p:grpSpPr>
          <a:xfrm rot="0">
            <a:off x="3588817" y="1176995"/>
            <a:ext cx="1838837" cy="752510"/>
            <a:chOff x="0" y="0"/>
            <a:chExt cx="484303" cy="198192"/>
          </a:xfrm>
        </p:grpSpPr>
        <p:sp>
          <p:nvSpPr>
            <p:cNvPr name="Freeform 3" id="3"/>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4" id="4"/>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Before</a:t>
              </a:r>
            </a:p>
          </p:txBody>
        </p:sp>
      </p:grpSp>
      <p:grpSp>
        <p:nvGrpSpPr>
          <p:cNvPr name="Group 5" id="5"/>
          <p:cNvGrpSpPr/>
          <p:nvPr/>
        </p:nvGrpSpPr>
        <p:grpSpPr>
          <a:xfrm rot="0">
            <a:off x="7654426" y="1176995"/>
            <a:ext cx="1838837" cy="752510"/>
            <a:chOff x="0" y="0"/>
            <a:chExt cx="484303" cy="198192"/>
          </a:xfrm>
        </p:grpSpPr>
        <p:sp>
          <p:nvSpPr>
            <p:cNvPr name="Freeform 6" id="6"/>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7" id="7"/>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After</a:t>
              </a:r>
            </a:p>
          </p:txBody>
        </p:sp>
      </p:grpSp>
      <p:sp>
        <p:nvSpPr>
          <p:cNvPr name="Freeform 8" id="8"/>
          <p:cNvSpPr/>
          <p:nvPr/>
        </p:nvSpPr>
        <p:spPr>
          <a:xfrm flipH="false" flipV="false" rot="0">
            <a:off x="2580495" y="2233336"/>
            <a:ext cx="3855481" cy="7710963"/>
          </a:xfrm>
          <a:custGeom>
            <a:avLst/>
            <a:gdLst/>
            <a:ahLst/>
            <a:cxnLst/>
            <a:rect r="r" b="b" t="t" l="l"/>
            <a:pathLst>
              <a:path h="7710963" w="3855481">
                <a:moveTo>
                  <a:pt x="0" y="0"/>
                </a:moveTo>
                <a:lnTo>
                  <a:pt x="3855481" y="0"/>
                </a:lnTo>
                <a:lnTo>
                  <a:pt x="3855481" y="7710962"/>
                </a:lnTo>
                <a:lnTo>
                  <a:pt x="0" y="7710962"/>
                </a:lnTo>
                <a:lnTo>
                  <a:pt x="0" y="0"/>
                </a:lnTo>
                <a:close/>
              </a:path>
            </a:pathLst>
          </a:custGeom>
          <a:blipFill>
            <a:blip r:embed="rId2"/>
            <a:stretch>
              <a:fillRect l="0" t="0" r="0" b="0"/>
            </a:stretch>
          </a:blipFill>
        </p:spPr>
      </p:sp>
      <p:sp>
        <p:nvSpPr>
          <p:cNvPr name="Freeform 9" id="9"/>
          <p:cNvSpPr/>
          <p:nvPr/>
        </p:nvSpPr>
        <p:spPr>
          <a:xfrm flipH="false" flipV="false" rot="0">
            <a:off x="6787310" y="2211782"/>
            <a:ext cx="3573067" cy="7732517"/>
          </a:xfrm>
          <a:custGeom>
            <a:avLst/>
            <a:gdLst/>
            <a:ahLst/>
            <a:cxnLst/>
            <a:rect r="r" b="b" t="t" l="l"/>
            <a:pathLst>
              <a:path h="7732517" w="3573067">
                <a:moveTo>
                  <a:pt x="0" y="0"/>
                </a:moveTo>
                <a:lnTo>
                  <a:pt x="3573067" y="0"/>
                </a:lnTo>
                <a:lnTo>
                  <a:pt x="3573067" y="7732516"/>
                </a:lnTo>
                <a:lnTo>
                  <a:pt x="0" y="7732516"/>
                </a:lnTo>
                <a:lnTo>
                  <a:pt x="0" y="0"/>
                </a:lnTo>
                <a:close/>
              </a:path>
            </a:pathLst>
          </a:custGeom>
          <a:blipFill>
            <a:blip r:embed="rId3"/>
            <a:stretch>
              <a:fillRect l="0" t="0" r="0" b="0"/>
            </a:stretch>
          </a:blipFill>
        </p:spPr>
      </p:sp>
      <p:sp>
        <p:nvSpPr>
          <p:cNvPr name="TextBox 10" id="10"/>
          <p:cNvSpPr txBox="true"/>
          <p:nvPr/>
        </p:nvSpPr>
        <p:spPr>
          <a:xfrm rot="-5400000">
            <a:off x="-4727920" y="4692650"/>
            <a:ext cx="12074553" cy="901700"/>
          </a:xfrm>
          <a:prstGeom prst="rect">
            <a:avLst/>
          </a:prstGeom>
        </p:spPr>
        <p:txBody>
          <a:bodyPr anchor="t" rtlCol="false" tIns="0" lIns="0" bIns="0" rIns="0">
            <a:spAutoFit/>
          </a:bodyPr>
          <a:lstStyle/>
          <a:p>
            <a:pPr algn="ctr" marL="0" indent="0" lvl="0">
              <a:lnSpc>
                <a:spcPts val="7000"/>
              </a:lnSpc>
              <a:spcBef>
                <a:spcPct val="0"/>
              </a:spcBef>
            </a:pPr>
            <a:r>
              <a:rPr lang="en-US" sz="5000">
                <a:solidFill>
                  <a:srgbClr val="05066D"/>
                </a:solidFill>
                <a:latin typeface="Poppins Ultra-Bold"/>
              </a:rPr>
              <a:t>Revision #5</a:t>
            </a:r>
          </a:p>
        </p:txBody>
      </p:sp>
      <p:sp>
        <p:nvSpPr>
          <p:cNvPr name="TextBox 11" id="11"/>
          <p:cNvSpPr txBox="true"/>
          <p:nvPr/>
        </p:nvSpPr>
        <p:spPr>
          <a:xfrm rot="0">
            <a:off x="11720034" y="1119845"/>
            <a:ext cx="5237104" cy="941070"/>
          </a:xfrm>
          <a:prstGeom prst="rect">
            <a:avLst/>
          </a:prstGeom>
        </p:spPr>
        <p:txBody>
          <a:bodyPr anchor="t" rtlCol="false" tIns="0" lIns="0" bIns="0" rIns="0">
            <a:spAutoFit/>
          </a:bodyPr>
          <a:lstStyle/>
          <a:p>
            <a:pPr algn="ctr">
              <a:lnSpc>
                <a:spcPts val="3779"/>
              </a:lnSpc>
              <a:spcBef>
                <a:spcPct val="0"/>
              </a:spcBef>
            </a:pPr>
            <a:r>
              <a:rPr lang="en-US" sz="2699">
                <a:solidFill>
                  <a:srgbClr val="05066D"/>
                </a:solidFill>
                <a:latin typeface="Canva Sans Bold"/>
              </a:rPr>
              <a:t>Consistency of Appointment Dates and Times</a:t>
            </a:r>
          </a:p>
        </p:txBody>
      </p:sp>
      <p:sp>
        <p:nvSpPr>
          <p:cNvPr name="TextBox 12" id="12"/>
          <p:cNvSpPr txBox="true"/>
          <p:nvPr/>
        </p:nvSpPr>
        <p:spPr>
          <a:xfrm rot="0">
            <a:off x="11162811" y="2255160"/>
            <a:ext cx="6096489" cy="39300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Rationale: </a:t>
            </a:r>
          </a:p>
          <a:p>
            <a:pPr>
              <a:lnSpc>
                <a:spcPts val="1439"/>
              </a:lnSpc>
            </a:pPr>
          </a:p>
          <a:p>
            <a:pPr>
              <a:lnSpc>
                <a:spcPts val="3359"/>
              </a:lnSpc>
            </a:pPr>
            <a:r>
              <a:rPr lang="en-US" sz="2400">
                <a:solidFill>
                  <a:srgbClr val="05066D"/>
                </a:solidFill>
                <a:latin typeface="Canva Sans"/>
              </a:rPr>
              <a:t>Our original app’s scheduling workflow had </a:t>
            </a:r>
            <a:r>
              <a:rPr lang="en-US" sz="2400">
                <a:solidFill>
                  <a:srgbClr val="05066D"/>
                </a:solidFill>
                <a:latin typeface="Canva Sans Bold"/>
              </a:rPr>
              <a:t>inconsistencies in the dates and times</a:t>
            </a:r>
            <a:r>
              <a:rPr lang="en-US" sz="2400">
                <a:solidFill>
                  <a:srgbClr val="05066D"/>
                </a:solidFill>
                <a:latin typeface="Canva Sans"/>
              </a:rPr>
              <a:t> across different pages, violating H1. The scheduling workflow is a core task, and consistency in dates and times is a critical part in allowing the user to confirm an appointment. </a:t>
            </a:r>
          </a:p>
          <a:p>
            <a:pPr>
              <a:lnSpc>
                <a:spcPts val="3359"/>
              </a:lnSpc>
              <a:spcBef>
                <a:spcPct val="0"/>
              </a:spcBef>
            </a:pPr>
          </a:p>
        </p:txBody>
      </p:sp>
      <p:sp>
        <p:nvSpPr>
          <p:cNvPr name="TextBox 13" id="13"/>
          <p:cNvSpPr txBox="true"/>
          <p:nvPr/>
        </p:nvSpPr>
        <p:spPr>
          <a:xfrm rot="0">
            <a:off x="11092965" y="6050717"/>
            <a:ext cx="6236180" cy="26727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Progress: </a:t>
            </a:r>
          </a:p>
          <a:p>
            <a:pPr>
              <a:lnSpc>
                <a:spcPts val="1439"/>
              </a:lnSpc>
            </a:pPr>
          </a:p>
          <a:p>
            <a:pPr>
              <a:lnSpc>
                <a:spcPts val="3359"/>
              </a:lnSpc>
              <a:spcBef>
                <a:spcPct val="0"/>
              </a:spcBef>
            </a:pPr>
            <a:r>
              <a:rPr lang="en-US" sz="2400">
                <a:solidFill>
                  <a:srgbClr val="05066D"/>
                </a:solidFill>
                <a:latin typeface="Canva Sans"/>
              </a:rPr>
              <a:t>We addressed these violations by ensuring dates and times remained consistent across all pages in the scheduling workflow, increasing </a:t>
            </a:r>
            <a:r>
              <a:rPr lang="en-US" sz="2400">
                <a:solidFill>
                  <a:srgbClr val="05066D"/>
                </a:solidFill>
                <a:latin typeface="Canva Sans Bold"/>
              </a:rPr>
              <a:t>user confidence </a:t>
            </a:r>
            <a:r>
              <a:rPr lang="en-US" sz="2400">
                <a:solidFill>
                  <a:srgbClr val="05066D"/>
                </a:solidFill>
                <a:latin typeface="Canva Sans"/>
              </a:rPr>
              <a:t>and </a:t>
            </a:r>
            <a:r>
              <a:rPr lang="en-US" sz="2400">
                <a:solidFill>
                  <a:srgbClr val="05066D"/>
                </a:solidFill>
                <a:latin typeface="Canva Sans Bold"/>
              </a:rPr>
              <a:t>reducing confusion</a:t>
            </a:r>
            <a:r>
              <a:rPr lang="en-US" sz="2400">
                <a:solidFill>
                  <a:srgbClr val="05066D"/>
                </a:solidFill>
                <a:latin typeface="Canva Sans"/>
              </a:rPr>
              <a: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8E5FF"/>
        </a:solidFill>
      </p:bgPr>
    </p:bg>
    <p:spTree>
      <p:nvGrpSpPr>
        <p:cNvPr id="1" name=""/>
        <p:cNvGrpSpPr/>
        <p:nvPr/>
      </p:nvGrpSpPr>
      <p:grpSpPr>
        <a:xfrm>
          <a:off x="0" y="0"/>
          <a:ext cx="0" cy="0"/>
          <a:chOff x="0" y="0"/>
          <a:chExt cx="0" cy="0"/>
        </a:xfrm>
      </p:grpSpPr>
      <p:grpSp>
        <p:nvGrpSpPr>
          <p:cNvPr name="Group 2" id="2"/>
          <p:cNvGrpSpPr/>
          <p:nvPr/>
        </p:nvGrpSpPr>
        <p:grpSpPr>
          <a:xfrm rot="0">
            <a:off x="3585790" y="1028700"/>
            <a:ext cx="1838837" cy="752510"/>
            <a:chOff x="0" y="0"/>
            <a:chExt cx="484303" cy="198192"/>
          </a:xfrm>
        </p:grpSpPr>
        <p:sp>
          <p:nvSpPr>
            <p:cNvPr name="Freeform 3" id="3"/>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4" id="4"/>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Before</a:t>
              </a:r>
            </a:p>
          </p:txBody>
        </p:sp>
      </p:grpSp>
      <p:grpSp>
        <p:nvGrpSpPr>
          <p:cNvPr name="Group 5" id="5"/>
          <p:cNvGrpSpPr/>
          <p:nvPr/>
        </p:nvGrpSpPr>
        <p:grpSpPr>
          <a:xfrm rot="0">
            <a:off x="7649540" y="1028700"/>
            <a:ext cx="1838837" cy="752510"/>
            <a:chOff x="0" y="0"/>
            <a:chExt cx="484303" cy="198192"/>
          </a:xfrm>
        </p:grpSpPr>
        <p:sp>
          <p:nvSpPr>
            <p:cNvPr name="Freeform 6" id="6"/>
            <p:cNvSpPr/>
            <p:nvPr/>
          </p:nvSpPr>
          <p:spPr>
            <a:xfrm flipH="false" flipV="false" rot="0">
              <a:off x="0" y="0"/>
              <a:ext cx="484303" cy="198192"/>
            </a:xfrm>
            <a:custGeom>
              <a:avLst/>
              <a:gdLst/>
              <a:ahLst/>
              <a:cxnLst/>
              <a:rect r="r" b="b" t="t" l="l"/>
              <a:pathLst>
                <a:path h="198192" w="484303">
                  <a:moveTo>
                    <a:pt x="84205" y="0"/>
                  </a:moveTo>
                  <a:lnTo>
                    <a:pt x="400098" y="0"/>
                  </a:lnTo>
                  <a:cubicBezTo>
                    <a:pt x="422431" y="0"/>
                    <a:pt x="443848" y="8872"/>
                    <a:pt x="459640" y="24663"/>
                  </a:cubicBezTo>
                  <a:cubicBezTo>
                    <a:pt x="475431" y="40454"/>
                    <a:pt x="484303" y="61872"/>
                    <a:pt x="484303" y="84205"/>
                  </a:cubicBezTo>
                  <a:lnTo>
                    <a:pt x="484303" y="113987"/>
                  </a:lnTo>
                  <a:cubicBezTo>
                    <a:pt x="484303" y="136320"/>
                    <a:pt x="475431" y="157738"/>
                    <a:pt x="459640" y="173529"/>
                  </a:cubicBezTo>
                  <a:cubicBezTo>
                    <a:pt x="443848" y="189321"/>
                    <a:pt x="422431" y="198192"/>
                    <a:pt x="400098" y="198192"/>
                  </a:cubicBezTo>
                  <a:lnTo>
                    <a:pt x="84205" y="198192"/>
                  </a:lnTo>
                  <a:cubicBezTo>
                    <a:pt x="61872" y="198192"/>
                    <a:pt x="40454" y="189321"/>
                    <a:pt x="24663" y="173529"/>
                  </a:cubicBezTo>
                  <a:cubicBezTo>
                    <a:pt x="8872" y="157738"/>
                    <a:pt x="0" y="136320"/>
                    <a:pt x="0" y="113987"/>
                  </a:cubicBezTo>
                  <a:lnTo>
                    <a:pt x="0" y="84205"/>
                  </a:lnTo>
                  <a:cubicBezTo>
                    <a:pt x="0" y="61872"/>
                    <a:pt x="8872" y="40454"/>
                    <a:pt x="24663" y="24663"/>
                  </a:cubicBezTo>
                  <a:cubicBezTo>
                    <a:pt x="40454" y="8872"/>
                    <a:pt x="61872" y="0"/>
                    <a:pt x="84205" y="0"/>
                  </a:cubicBezTo>
                  <a:close/>
                </a:path>
              </a:pathLst>
            </a:custGeom>
            <a:solidFill>
              <a:srgbClr val="05066D"/>
            </a:solidFill>
          </p:spPr>
        </p:sp>
        <p:sp>
          <p:nvSpPr>
            <p:cNvPr name="TextBox 7" id="7"/>
            <p:cNvSpPr txBox="true"/>
            <p:nvPr/>
          </p:nvSpPr>
          <p:spPr>
            <a:xfrm>
              <a:off x="0" y="-57150"/>
              <a:ext cx="484303"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After</a:t>
              </a:r>
            </a:p>
          </p:txBody>
        </p:sp>
      </p:grpSp>
      <p:sp>
        <p:nvSpPr>
          <p:cNvPr name="Freeform 8" id="8"/>
          <p:cNvSpPr/>
          <p:nvPr/>
        </p:nvSpPr>
        <p:spPr>
          <a:xfrm flipH="false" flipV="false" rot="0">
            <a:off x="6790617" y="2168608"/>
            <a:ext cx="3556681" cy="7710963"/>
          </a:xfrm>
          <a:custGeom>
            <a:avLst/>
            <a:gdLst/>
            <a:ahLst/>
            <a:cxnLst/>
            <a:rect r="r" b="b" t="t" l="l"/>
            <a:pathLst>
              <a:path h="7710963" w="3556681">
                <a:moveTo>
                  <a:pt x="0" y="0"/>
                </a:moveTo>
                <a:lnTo>
                  <a:pt x="3556682" y="0"/>
                </a:lnTo>
                <a:lnTo>
                  <a:pt x="3556682" y="7710962"/>
                </a:lnTo>
                <a:lnTo>
                  <a:pt x="0" y="7710962"/>
                </a:lnTo>
                <a:lnTo>
                  <a:pt x="0" y="0"/>
                </a:lnTo>
                <a:close/>
              </a:path>
            </a:pathLst>
          </a:custGeom>
          <a:blipFill>
            <a:blip r:embed="rId2"/>
            <a:stretch>
              <a:fillRect l="0" t="0" r="0" b="0"/>
            </a:stretch>
          </a:blipFill>
        </p:spPr>
      </p:sp>
      <p:sp>
        <p:nvSpPr>
          <p:cNvPr name="TextBox 9" id="9"/>
          <p:cNvSpPr txBox="true"/>
          <p:nvPr/>
        </p:nvSpPr>
        <p:spPr>
          <a:xfrm rot="-5400000">
            <a:off x="-4783856" y="4692650"/>
            <a:ext cx="12074553" cy="901700"/>
          </a:xfrm>
          <a:prstGeom prst="rect">
            <a:avLst/>
          </a:prstGeom>
        </p:spPr>
        <p:txBody>
          <a:bodyPr anchor="t" rtlCol="false" tIns="0" lIns="0" bIns="0" rIns="0">
            <a:spAutoFit/>
          </a:bodyPr>
          <a:lstStyle/>
          <a:p>
            <a:pPr algn="ctr" marL="0" indent="0" lvl="0">
              <a:lnSpc>
                <a:spcPts val="7000"/>
              </a:lnSpc>
              <a:spcBef>
                <a:spcPct val="0"/>
              </a:spcBef>
            </a:pPr>
            <a:r>
              <a:rPr lang="en-US" sz="5000">
                <a:solidFill>
                  <a:srgbClr val="05066D"/>
                </a:solidFill>
                <a:latin typeface="Poppins Ultra-Bold"/>
              </a:rPr>
              <a:t>Revision #6</a:t>
            </a:r>
          </a:p>
        </p:txBody>
      </p:sp>
      <p:sp>
        <p:nvSpPr>
          <p:cNvPr name="TextBox 10" id="10"/>
          <p:cNvSpPr txBox="true"/>
          <p:nvPr/>
        </p:nvSpPr>
        <p:spPr>
          <a:xfrm rot="0">
            <a:off x="11720034" y="1143970"/>
            <a:ext cx="5237104" cy="464820"/>
          </a:xfrm>
          <a:prstGeom prst="rect">
            <a:avLst/>
          </a:prstGeom>
        </p:spPr>
        <p:txBody>
          <a:bodyPr anchor="t" rtlCol="false" tIns="0" lIns="0" bIns="0" rIns="0">
            <a:spAutoFit/>
          </a:bodyPr>
          <a:lstStyle/>
          <a:p>
            <a:pPr algn="ctr">
              <a:lnSpc>
                <a:spcPts val="3779"/>
              </a:lnSpc>
              <a:spcBef>
                <a:spcPct val="0"/>
              </a:spcBef>
            </a:pPr>
            <a:r>
              <a:rPr lang="en-US" sz="2699">
                <a:solidFill>
                  <a:srgbClr val="05066D"/>
                </a:solidFill>
                <a:latin typeface="Canva Sans Bold"/>
              </a:rPr>
              <a:t>User Control in Error Recovery</a:t>
            </a:r>
          </a:p>
        </p:txBody>
      </p:sp>
      <p:sp>
        <p:nvSpPr>
          <p:cNvPr name="TextBox 11" id="11"/>
          <p:cNvSpPr txBox="true"/>
          <p:nvPr/>
        </p:nvSpPr>
        <p:spPr>
          <a:xfrm rot="0">
            <a:off x="11290341" y="2130508"/>
            <a:ext cx="6096489" cy="35109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Rationale: </a:t>
            </a:r>
          </a:p>
          <a:p>
            <a:pPr>
              <a:lnSpc>
                <a:spcPts val="1439"/>
              </a:lnSpc>
            </a:pPr>
          </a:p>
          <a:p>
            <a:pPr>
              <a:lnSpc>
                <a:spcPts val="3359"/>
              </a:lnSpc>
            </a:pPr>
            <a:r>
              <a:rPr lang="en-US" sz="2400">
                <a:solidFill>
                  <a:srgbClr val="05066D"/>
                </a:solidFill>
                <a:latin typeface="Canva Sans"/>
              </a:rPr>
              <a:t>Our original app’s scheduling workflow did not allow the user to </a:t>
            </a:r>
            <a:r>
              <a:rPr lang="en-US" sz="2400">
                <a:solidFill>
                  <a:srgbClr val="05066D"/>
                </a:solidFill>
                <a:latin typeface="Canva Sans Bold"/>
              </a:rPr>
              <a:t>recover from misclicks, violating H3</a:t>
            </a:r>
            <a:r>
              <a:rPr lang="en-US" sz="2400">
                <a:solidFill>
                  <a:srgbClr val="05066D"/>
                </a:solidFill>
                <a:latin typeface="Canva Sans"/>
              </a:rPr>
              <a:t>. A misclick in this case causes a significant burden to the user (requires going back to the Home and rescheduling the appointment).</a:t>
            </a:r>
          </a:p>
          <a:p>
            <a:pPr>
              <a:lnSpc>
                <a:spcPts val="3359"/>
              </a:lnSpc>
              <a:spcBef>
                <a:spcPct val="0"/>
              </a:spcBef>
            </a:pPr>
          </a:p>
        </p:txBody>
      </p:sp>
      <p:sp>
        <p:nvSpPr>
          <p:cNvPr name="TextBox 12" id="12"/>
          <p:cNvSpPr txBox="true"/>
          <p:nvPr/>
        </p:nvSpPr>
        <p:spPr>
          <a:xfrm rot="0">
            <a:off x="11220496" y="5747385"/>
            <a:ext cx="6236180" cy="3510915"/>
          </a:xfrm>
          <a:prstGeom prst="rect">
            <a:avLst/>
          </a:prstGeom>
        </p:spPr>
        <p:txBody>
          <a:bodyPr anchor="t" rtlCol="false" tIns="0" lIns="0" bIns="0" rIns="0">
            <a:spAutoFit/>
          </a:bodyPr>
          <a:lstStyle/>
          <a:p>
            <a:pPr>
              <a:lnSpc>
                <a:spcPts val="3359"/>
              </a:lnSpc>
            </a:pPr>
            <a:r>
              <a:rPr lang="en-US" sz="2400">
                <a:solidFill>
                  <a:srgbClr val="05066D"/>
                </a:solidFill>
                <a:latin typeface="Canva Sans Bold"/>
              </a:rPr>
              <a:t>Progress: </a:t>
            </a:r>
          </a:p>
          <a:p>
            <a:pPr>
              <a:lnSpc>
                <a:spcPts val="1439"/>
              </a:lnSpc>
            </a:pPr>
          </a:p>
          <a:p>
            <a:pPr>
              <a:lnSpc>
                <a:spcPts val="3359"/>
              </a:lnSpc>
              <a:spcBef>
                <a:spcPct val="0"/>
              </a:spcBef>
            </a:pPr>
            <a:r>
              <a:rPr lang="en-US" sz="2400">
                <a:solidFill>
                  <a:srgbClr val="05066D"/>
                </a:solidFill>
                <a:latin typeface="Canva Sans"/>
              </a:rPr>
              <a:t>We addressed these violations by </a:t>
            </a:r>
            <a:r>
              <a:rPr lang="en-US" sz="2400">
                <a:solidFill>
                  <a:srgbClr val="05066D"/>
                </a:solidFill>
                <a:latin typeface="Canva Sans Bold"/>
              </a:rPr>
              <a:t>adding back buttons</a:t>
            </a:r>
            <a:r>
              <a:rPr lang="en-US" sz="2400">
                <a:solidFill>
                  <a:srgbClr val="05066D"/>
                </a:solidFill>
                <a:latin typeface="Canva Sans"/>
              </a:rPr>
              <a:t> to appointment booking pages (calendar and doctor recommendations). Our </a:t>
            </a:r>
            <a:r>
              <a:rPr lang="en-US" sz="2400">
                <a:solidFill>
                  <a:srgbClr val="05066D"/>
                </a:solidFill>
                <a:latin typeface="Canva Sans Bold"/>
              </a:rPr>
              <a:t>next step is to implement confirmation pages</a:t>
            </a:r>
            <a:r>
              <a:rPr lang="en-US" sz="2400">
                <a:solidFill>
                  <a:srgbClr val="05066D"/>
                </a:solidFill>
                <a:latin typeface="Canva Sans"/>
              </a:rPr>
              <a:t> that will act as a second line of defense to user errors.</a:t>
            </a:r>
          </a:p>
        </p:txBody>
      </p:sp>
      <p:sp>
        <p:nvSpPr>
          <p:cNvPr name="Freeform 13" id="13"/>
          <p:cNvSpPr/>
          <p:nvPr/>
        </p:nvSpPr>
        <p:spPr>
          <a:xfrm flipH="false" flipV="false" rot="0">
            <a:off x="2577467" y="2168608"/>
            <a:ext cx="3855481" cy="7710963"/>
          </a:xfrm>
          <a:custGeom>
            <a:avLst/>
            <a:gdLst/>
            <a:ahLst/>
            <a:cxnLst/>
            <a:rect r="r" b="b" t="t" l="l"/>
            <a:pathLst>
              <a:path h="7710963" w="3855481">
                <a:moveTo>
                  <a:pt x="0" y="0"/>
                </a:moveTo>
                <a:lnTo>
                  <a:pt x="3855482" y="0"/>
                </a:lnTo>
                <a:lnTo>
                  <a:pt x="3855482" y="7710962"/>
                </a:lnTo>
                <a:lnTo>
                  <a:pt x="0" y="7710962"/>
                </a:lnTo>
                <a:lnTo>
                  <a:pt x="0" y="0"/>
                </a:lnTo>
                <a:close/>
              </a:path>
            </a:pathLst>
          </a:custGeom>
          <a:blipFill>
            <a:blip r:embed="rId3"/>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grpSp>
        <p:nvGrpSpPr>
          <p:cNvPr name="Group 2" id="2"/>
          <p:cNvGrpSpPr/>
          <p:nvPr/>
        </p:nvGrpSpPr>
        <p:grpSpPr>
          <a:xfrm rot="0">
            <a:off x="-514355" y="-574163"/>
            <a:ext cx="19316709" cy="4641060"/>
            <a:chOff x="0" y="0"/>
            <a:chExt cx="5087528" cy="1222337"/>
          </a:xfrm>
        </p:grpSpPr>
        <p:sp>
          <p:nvSpPr>
            <p:cNvPr name="Freeform 3" id="3"/>
            <p:cNvSpPr/>
            <p:nvPr/>
          </p:nvSpPr>
          <p:spPr>
            <a:xfrm flipH="false" flipV="false" rot="0">
              <a:off x="0" y="0"/>
              <a:ext cx="5087528" cy="1222337"/>
            </a:xfrm>
            <a:custGeom>
              <a:avLst/>
              <a:gdLst/>
              <a:ahLst/>
              <a:cxnLst/>
              <a:rect r="r" b="b" t="t" l="l"/>
              <a:pathLst>
                <a:path h="1222337" w="5087528">
                  <a:moveTo>
                    <a:pt x="0" y="0"/>
                  </a:moveTo>
                  <a:lnTo>
                    <a:pt x="5087528" y="0"/>
                  </a:lnTo>
                  <a:lnTo>
                    <a:pt x="5087528" y="1222337"/>
                  </a:lnTo>
                  <a:lnTo>
                    <a:pt x="0" y="1222337"/>
                  </a:lnTo>
                  <a:close/>
                </a:path>
              </a:pathLst>
            </a:custGeom>
            <a:solidFill>
              <a:srgbClr val="B4CDFF"/>
            </a:solidFill>
          </p:spPr>
        </p:sp>
        <p:sp>
          <p:nvSpPr>
            <p:cNvPr name="TextBox 4" id="4"/>
            <p:cNvSpPr txBox="true"/>
            <p:nvPr/>
          </p:nvSpPr>
          <p:spPr>
            <a:xfrm>
              <a:off x="0" y="-57150"/>
              <a:ext cx="5087528" cy="1279487"/>
            </a:xfrm>
            <a:prstGeom prst="rect">
              <a:avLst/>
            </a:prstGeom>
          </p:spPr>
          <p:txBody>
            <a:bodyPr anchor="ctr" rtlCol="false" tIns="50800" lIns="50800" bIns="50800" rIns="50800"/>
            <a:lstStyle/>
            <a:p>
              <a:pPr algn="ctr">
                <a:lnSpc>
                  <a:spcPts val="3719"/>
                </a:lnSpc>
              </a:pPr>
            </a:p>
          </p:txBody>
        </p:sp>
      </p:grpSp>
      <p:sp>
        <p:nvSpPr>
          <p:cNvPr name="AutoShape 5" id="5"/>
          <p:cNvSpPr/>
          <p:nvPr/>
        </p:nvSpPr>
        <p:spPr>
          <a:xfrm>
            <a:off x="9146370" y="4662549"/>
            <a:ext cx="0" cy="5274160"/>
          </a:xfrm>
          <a:prstGeom prst="line">
            <a:avLst/>
          </a:prstGeom>
          <a:ln cap="rnd" w="95250">
            <a:solidFill>
              <a:srgbClr val="B0C5FF"/>
            </a:solidFill>
            <a:prstDash val="solid"/>
            <a:headEnd type="none" len="sm" w="sm"/>
            <a:tailEnd type="none" len="sm" w="sm"/>
          </a:ln>
        </p:spPr>
      </p:sp>
      <p:sp>
        <p:nvSpPr>
          <p:cNvPr name="Freeform 6" id="6"/>
          <p:cNvSpPr/>
          <p:nvPr/>
        </p:nvSpPr>
        <p:spPr>
          <a:xfrm flipH="false" flipV="false" rot="0">
            <a:off x="3742413" y="4335967"/>
            <a:ext cx="1609946" cy="1622112"/>
          </a:xfrm>
          <a:custGeom>
            <a:avLst/>
            <a:gdLst/>
            <a:ahLst/>
            <a:cxnLst/>
            <a:rect r="r" b="b" t="t" l="l"/>
            <a:pathLst>
              <a:path h="1622112" w="1609946">
                <a:moveTo>
                  <a:pt x="0" y="0"/>
                </a:moveTo>
                <a:lnTo>
                  <a:pt x="1609946" y="0"/>
                </a:lnTo>
                <a:lnTo>
                  <a:pt x="1609946" y="1622112"/>
                </a:lnTo>
                <a:lnTo>
                  <a:pt x="0" y="16221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3207263" y="4272651"/>
            <a:ext cx="1466702" cy="1911012"/>
          </a:xfrm>
          <a:custGeom>
            <a:avLst/>
            <a:gdLst/>
            <a:ahLst/>
            <a:cxnLst/>
            <a:rect r="r" b="b" t="t" l="l"/>
            <a:pathLst>
              <a:path h="1911012" w="1466702">
                <a:moveTo>
                  <a:pt x="0" y="0"/>
                </a:moveTo>
                <a:lnTo>
                  <a:pt x="1466702" y="0"/>
                </a:lnTo>
                <a:lnTo>
                  <a:pt x="1466702" y="1911012"/>
                </a:lnTo>
                <a:lnTo>
                  <a:pt x="0" y="19110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867438" y="1322575"/>
            <a:ext cx="16557864" cy="1402476"/>
          </a:xfrm>
          <a:prstGeom prst="rect">
            <a:avLst/>
          </a:prstGeom>
        </p:spPr>
        <p:txBody>
          <a:bodyPr anchor="t" rtlCol="false" tIns="0" lIns="0" bIns="0" rIns="0">
            <a:spAutoFit/>
          </a:bodyPr>
          <a:lstStyle/>
          <a:p>
            <a:pPr algn="ctr" marL="0" indent="0" lvl="0">
              <a:lnSpc>
                <a:spcPts val="10898"/>
              </a:lnSpc>
              <a:spcBef>
                <a:spcPct val="0"/>
              </a:spcBef>
            </a:pPr>
            <a:r>
              <a:rPr lang="en-US" sz="7784">
                <a:solidFill>
                  <a:srgbClr val="FDFDFD"/>
                </a:solidFill>
                <a:latin typeface="Poppins Ultra-Bold"/>
              </a:rPr>
              <a:t>Revisions &amp; Usability Goals</a:t>
            </a:r>
          </a:p>
        </p:txBody>
      </p:sp>
      <p:sp>
        <p:nvSpPr>
          <p:cNvPr name="TextBox 9" id="9"/>
          <p:cNvSpPr txBox="true"/>
          <p:nvPr/>
        </p:nvSpPr>
        <p:spPr>
          <a:xfrm rot="0">
            <a:off x="2118115" y="7039790"/>
            <a:ext cx="4858541" cy="2333739"/>
          </a:xfrm>
          <a:prstGeom prst="rect">
            <a:avLst/>
          </a:prstGeom>
        </p:spPr>
        <p:txBody>
          <a:bodyPr anchor="t" rtlCol="false" tIns="0" lIns="0" bIns="0" rIns="0">
            <a:spAutoFit/>
          </a:bodyPr>
          <a:lstStyle/>
          <a:p>
            <a:pPr algn="ctr">
              <a:lnSpc>
                <a:spcPts val="3143"/>
              </a:lnSpc>
            </a:pPr>
            <a:r>
              <a:rPr lang="en-US" sz="2245">
                <a:solidFill>
                  <a:srgbClr val="05066D"/>
                </a:solidFill>
                <a:latin typeface="Canva Sans"/>
              </a:rPr>
              <a:t>Most of our </a:t>
            </a:r>
            <a:r>
              <a:rPr lang="en-US" sz="2245">
                <a:solidFill>
                  <a:srgbClr val="05066D"/>
                </a:solidFill>
                <a:latin typeface="Canva Sans Bold"/>
              </a:rPr>
              <a:t>revisions</a:t>
            </a:r>
            <a:r>
              <a:rPr lang="en-US" sz="2245">
                <a:solidFill>
                  <a:srgbClr val="05066D"/>
                </a:solidFill>
                <a:latin typeface="Canva Sans"/>
              </a:rPr>
              <a:t>, such as adding options to go back or giving the user to choice to enter their insurance manually, are with </a:t>
            </a:r>
            <a:r>
              <a:rPr lang="en-US" sz="2245">
                <a:solidFill>
                  <a:srgbClr val="05066D"/>
                </a:solidFill>
                <a:latin typeface="Canva Sans Bold"/>
              </a:rPr>
              <a:t>the intention to make the UI experience easier</a:t>
            </a:r>
            <a:r>
              <a:rPr lang="en-US" sz="2245">
                <a:solidFill>
                  <a:srgbClr val="05066D"/>
                </a:solidFill>
                <a:latin typeface="Canva Sans"/>
              </a:rPr>
              <a:t> for the user</a:t>
            </a:r>
          </a:p>
        </p:txBody>
      </p:sp>
      <p:sp>
        <p:nvSpPr>
          <p:cNvPr name="TextBox 10" id="10"/>
          <p:cNvSpPr txBox="true"/>
          <p:nvPr/>
        </p:nvSpPr>
        <p:spPr>
          <a:xfrm rot="0">
            <a:off x="11556890" y="7079567"/>
            <a:ext cx="4767449" cy="1943214"/>
          </a:xfrm>
          <a:prstGeom prst="rect">
            <a:avLst/>
          </a:prstGeom>
        </p:spPr>
        <p:txBody>
          <a:bodyPr anchor="t" rtlCol="false" tIns="0" lIns="0" bIns="0" rIns="0">
            <a:spAutoFit/>
          </a:bodyPr>
          <a:lstStyle/>
          <a:p>
            <a:pPr algn="ctr">
              <a:lnSpc>
                <a:spcPts val="3143"/>
              </a:lnSpc>
            </a:pPr>
            <a:r>
              <a:rPr lang="en-US" sz="2245">
                <a:solidFill>
                  <a:srgbClr val="05066D"/>
                </a:solidFill>
                <a:latin typeface="Canva Sans"/>
              </a:rPr>
              <a:t>We also aimed to make our app </a:t>
            </a:r>
            <a:r>
              <a:rPr lang="en-US" sz="2245">
                <a:solidFill>
                  <a:srgbClr val="05066D"/>
                </a:solidFill>
                <a:latin typeface="Canva Sans Bold"/>
              </a:rPr>
              <a:t>more intuitive</a:t>
            </a:r>
            <a:r>
              <a:rPr lang="en-US" sz="2245">
                <a:solidFill>
                  <a:srgbClr val="05066D"/>
                </a:solidFill>
                <a:latin typeface="Canva Sans"/>
              </a:rPr>
              <a:t> by adding in features focused on </a:t>
            </a:r>
            <a:r>
              <a:rPr lang="en-US" sz="2245">
                <a:solidFill>
                  <a:srgbClr val="05066D"/>
                </a:solidFill>
                <a:latin typeface="Canva Sans Bold"/>
              </a:rPr>
              <a:t>transparency</a:t>
            </a:r>
            <a:r>
              <a:rPr lang="en-US" sz="2245">
                <a:solidFill>
                  <a:srgbClr val="05066D"/>
                </a:solidFill>
                <a:latin typeface="Canva Sans"/>
              </a:rPr>
              <a:t>, such as with the task time being clearly shown to the user</a:t>
            </a:r>
          </a:p>
        </p:txBody>
      </p:sp>
      <p:sp>
        <p:nvSpPr>
          <p:cNvPr name="TextBox 11" id="11"/>
          <p:cNvSpPr txBox="true"/>
          <p:nvPr/>
        </p:nvSpPr>
        <p:spPr>
          <a:xfrm rot="0">
            <a:off x="2694593" y="6141425"/>
            <a:ext cx="3705587" cy="750158"/>
          </a:xfrm>
          <a:prstGeom prst="rect">
            <a:avLst/>
          </a:prstGeom>
        </p:spPr>
        <p:txBody>
          <a:bodyPr anchor="t" rtlCol="false" tIns="0" lIns="0" bIns="0" rIns="0">
            <a:spAutoFit/>
          </a:bodyPr>
          <a:lstStyle/>
          <a:p>
            <a:pPr algn="ctr">
              <a:lnSpc>
                <a:spcPts val="6167"/>
              </a:lnSpc>
            </a:pPr>
            <a:r>
              <a:rPr lang="en-US" sz="4405">
                <a:solidFill>
                  <a:srgbClr val="05066D"/>
                </a:solidFill>
                <a:latin typeface="Canva Sans Bold"/>
              </a:rPr>
              <a:t>Ease of Use</a:t>
            </a:r>
          </a:p>
        </p:txBody>
      </p:sp>
      <p:sp>
        <p:nvSpPr>
          <p:cNvPr name="TextBox 12" id="12"/>
          <p:cNvSpPr txBox="true"/>
          <p:nvPr/>
        </p:nvSpPr>
        <p:spPr>
          <a:xfrm rot="0">
            <a:off x="11318070" y="6177009"/>
            <a:ext cx="5245089" cy="750158"/>
          </a:xfrm>
          <a:prstGeom prst="rect">
            <a:avLst/>
          </a:prstGeom>
        </p:spPr>
        <p:txBody>
          <a:bodyPr anchor="t" rtlCol="false" tIns="0" lIns="0" bIns="0" rIns="0">
            <a:spAutoFit/>
          </a:bodyPr>
          <a:lstStyle/>
          <a:p>
            <a:pPr algn="ctr">
              <a:lnSpc>
                <a:spcPts val="6167"/>
              </a:lnSpc>
            </a:pPr>
            <a:r>
              <a:rPr lang="en-US" sz="4405">
                <a:solidFill>
                  <a:srgbClr val="05066D"/>
                </a:solidFill>
                <a:latin typeface="Canva Sans Bold"/>
              </a:rPr>
              <a:t>Intuitive Interface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B4CDFF"/>
        </a:solidFill>
      </p:bgPr>
    </p:bg>
    <p:spTree>
      <p:nvGrpSpPr>
        <p:cNvPr id="1" name=""/>
        <p:cNvGrpSpPr/>
        <p:nvPr/>
      </p:nvGrpSpPr>
      <p:grpSpPr>
        <a:xfrm>
          <a:off x="0" y="0"/>
          <a:ext cx="0" cy="0"/>
          <a:chOff x="0" y="0"/>
          <a:chExt cx="0" cy="0"/>
        </a:xfrm>
      </p:grpSpPr>
      <p:sp>
        <p:nvSpPr>
          <p:cNvPr name="Freeform 2" id="2"/>
          <p:cNvSpPr/>
          <p:nvPr/>
        </p:nvSpPr>
        <p:spPr>
          <a:xfrm flipH="false" flipV="false" rot="0">
            <a:off x="13503499" y="6223128"/>
            <a:ext cx="8935030" cy="8935030"/>
          </a:xfrm>
          <a:custGeom>
            <a:avLst/>
            <a:gdLst/>
            <a:ahLst/>
            <a:cxnLst/>
            <a:rect r="r" b="b" t="t" l="l"/>
            <a:pathLst>
              <a:path h="8935030" w="8935030">
                <a:moveTo>
                  <a:pt x="0" y="0"/>
                </a:moveTo>
                <a:lnTo>
                  <a:pt x="8935030" y="0"/>
                </a:lnTo>
                <a:lnTo>
                  <a:pt x="8935030" y="8935030"/>
                </a:lnTo>
                <a:lnTo>
                  <a:pt x="0" y="89350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394211" y="-2802161"/>
            <a:ext cx="6788421" cy="6788421"/>
          </a:xfrm>
          <a:custGeom>
            <a:avLst/>
            <a:gdLst/>
            <a:ahLst/>
            <a:cxnLst/>
            <a:rect r="r" b="b" t="t" l="l"/>
            <a:pathLst>
              <a:path h="6788421" w="6788421">
                <a:moveTo>
                  <a:pt x="0" y="0"/>
                </a:moveTo>
                <a:lnTo>
                  <a:pt x="6788422" y="0"/>
                </a:lnTo>
                <a:lnTo>
                  <a:pt x="6788422" y="6788421"/>
                </a:lnTo>
                <a:lnTo>
                  <a:pt x="0" y="67884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653575" y="4657533"/>
            <a:ext cx="2725306" cy="844432"/>
            <a:chOff x="0" y="0"/>
            <a:chExt cx="3633741" cy="1125909"/>
          </a:xfrm>
        </p:grpSpPr>
        <p:sp>
          <p:nvSpPr>
            <p:cNvPr name="Freeform 5" id="5"/>
            <p:cNvSpPr/>
            <p:nvPr/>
          </p:nvSpPr>
          <p:spPr>
            <a:xfrm flipH="false" flipV="false" rot="-5400000">
              <a:off x="2797460" y="103617"/>
              <a:ext cx="427285" cy="220052"/>
            </a:xfrm>
            <a:custGeom>
              <a:avLst/>
              <a:gdLst/>
              <a:ahLst/>
              <a:cxnLst/>
              <a:rect r="r" b="b" t="t" l="l"/>
              <a:pathLst>
                <a:path h="220052" w="427285">
                  <a:moveTo>
                    <a:pt x="0" y="0"/>
                  </a:moveTo>
                  <a:lnTo>
                    <a:pt x="427286" y="0"/>
                  </a:lnTo>
                  <a:lnTo>
                    <a:pt x="427286" y="220052"/>
                  </a:lnTo>
                  <a:lnTo>
                    <a:pt x="0" y="2200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0" y="-9929"/>
              <a:ext cx="3633741" cy="1135838"/>
            </a:xfrm>
            <a:prstGeom prst="rect">
              <a:avLst/>
            </a:prstGeom>
          </p:spPr>
          <p:txBody>
            <a:bodyPr anchor="t" rtlCol="false" tIns="0" lIns="0" bIns="0" rIns="0">
              <a:spAutoFit/>
            </a:bodyPr>
            <a:lstStyle/>
            <a:p>
              <a:pPr algn="r">
                <a:lnSpc>
                  <a:spcPts val="7128"/>
                </a:lnSpc>
                <a:spcBef>
                  <a:spcPct val="0"/>
                </a:spcBef>
              </a:pPr>
              <a:r>
                <a:rPr lang="en-US" sz="5091">
                  <a:solidFill>
                    <a:srgbClr val="102741"/>
                  </a:solidFill>
                  <a:latin typeface="Paalalabas Wide"/>
                </a:rPr>
                <a:t>CHECKUP</a:t>
              </a:r>
            </a:p>
          </p:txBody>
        </p:sp>
      </p:grpSp>
      <p:sp>
        <p:nvSpPr>
          <p:cNvPr name="Freeform 7" id="7"/>
          <p:cNvSpPr/>
          <p:nvPr/>
        </p:nvSpPr>
        <p:spPr>
          <a:xfrm flipH="false" flipV="false" rot="0">
            <a:off x="7653575" y="2470556"/>
            <a:ext cx="2980850" cy="2119113"/>
          </a:xfrm>
          <a:custGeom>
            <a:avLst/>
            <a:gdLst/>
            <a:ahLst/>
            <a:cxnLst/>
            <a:rect r="r" b="b" t="t" l="l"/>
            <a:pathLst>
              <a:path h="2119113" w="2980850">
                <a:moveTo>
                  <a:pt x="0" y="0"/>
                </a:moveTo>
                <a:lnTo>
                  <a:pt x="2980850" y="0"/>
                </a:lnTo>
                <a:lnTo>
                  <a:pt x="2980850" y="2119113"/>
                </a:lnTo>
                <a:lnTo>
                  <a:pt x="0" y="21191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5829853" y="5692464"/>
            <a:ext cx="29947706" cy="1314257"/>
          </a:xfrm>
          <a:prstGeom prst="rect">
            <a:avLst/>
          </a:prstGeom>
        </p:spPr>
        <p:txBody>
          <a:bodyPr anchor="t" rtlCol="false" tIns="0" lIns="0" bIns="0" rIns="0">
            <a:spAutoFit/>
          </a:bodyPr>
          <a:lstStyle/>
          <a:p>
            <a:pPr algn="ctr" marL="0" indent="0" lvl="0">
              <a:lnSpc>
                <a:spcPts val="9166"/>
              </a:lnSpc>
            </a:pPr>
            <a:r>
              <a:rPr lang="en-US" sz="9449">
                <a:solidFill>
                  <a:srgbClr val="102741"/>
                </a:solidFill>
                <a:latin typeface="Poppins Ultra-Bold"/>
              </a:rPr>
              <a:t>Prototype Status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Freeform 2" id="2"/>
          <p:cNvSpPr/>
          <p:nvPr/>
        </p:nvSpPr>
        <p:spPr>
          <a:xfrm flipH="false" flipV="false" rot="0">
            <a:off x="13599751" y="1028700"/>
            <a:ext cx="3464242" cy="2878208"/>
          </a:xfrm>
          <a:custGeom>
            <a:avLst/>
            <a:gdLst/>
            <a:ahLst/>
            <a:cxnLst/>
            <a:rect r="r" b="b" t="t" l="l"/>
            <a:pathLst>
              <a:path h="2878208" w="3464242">
                <a:moveTo>
                  <a:pt x="0" y="0"/>
                </a:moveTo>
                <a:lnTo>
                  <a:pt x="3464242" y="0"/>
                </a:lnTo>
                <a:lnTo>
                  <a:pt x="3464242" y="2878208"/>
                </a:lnTo>
                <a:lnTo>
                  <a:pt x="0" y="28782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789552" y="-5142327"/>
            <a:ext cx="11355339" cy="11355339"/>
          </a:xfrm>
          <a:custGeom>
            <a:avLst/>
            <a:gdLst/>
            <a:ahLst/>
            <a:cxnLst/>
            <a:rect r="r" b="b" t="t" l="l"/>
            <a:pathLst>
              <a:path h="11355339" w="11355339">
                <a:moveTo>
                  <a:pt x="0" y="0"/>
                </a:moveTo>
                <a:lnTo>
                  <a:pt x="11355338" y="0"/>
                </a:lnTo>
                <a:lnTo>
                  <a:pt x="11355338" y="11355339"/>
                </a:lnTo>
                <a:lnTo>
                  <a:pt x="0" y="1135533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4585734" y="5143500"/>
            <a:ext cx="10089928" cy="10089928"/>
          </a:xfrm>
          <a:custGeom>
            <a:avLst/>
            <a:gdLst/>
            <a:ahLst/>
            <a:cxnLst/>
            <a:rect r="r" b="b" t="t" l="l"/>
            <a:pathLst>
              <a:path h="10089928" w="10089928">
                <a:moveTo>
                  <a:pt x="0" y="0"/>
                </a:moveTo>
                <a:lnTo>
                  <a:pt x="10089929" y="0"/>
                </a:lnTo>
                <a:lnTo>
                  <a:pt x="10089929" y="10089928"/>
                </a:lnTo>
                <a:lnTo>
                  <a:pt x="0" y="1008992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790136" y="2142746"/>
            <a:ext cx="1474473" cy="1282150"/>
          </a:xfrm>
          <a:custGeom>
            <a:avLst/>
            <a:gdLst/>
            <a:ahLst/>
            <a:cxnLst/>
            <a:rect r="r" b="b" t="t" l="l"/>
            <a:pathLst>
              <a:path h="1282150" w="1474473">
                <a:moveTo>
                  <a:pt x="0" y="0"/>
                </a:moveTo>
                <a:lnTo>
                  <a:pt x="1474473" y="0"/>
                </a:lnTo>
                <a:lnTo>
                  <a:pt x="1474473" y="1282150"/>
                </a:lnTo>
                <a:lnTo>
                  <a:pt x="0" y="1282150"/>
                </a:lnTo>
                <a:lnTo>
                  <a:pt x="0" y="0"/>
                </a:lnTo>
                <a:close/>
              </a:path>
            </a:pathLst>
          </a:custGeom>
          <a:blipFill>
            <a:blip r:embed="rId8"/>
            <a:stretch>
              <a:fillRect l="0" t="0" r="0" b="0"/>
            </a:stretch>
          </a:blipFill>
        </p:spPr>
      </p:sp>
      <p:sp>
        <p:nvSpPr>
          <p:cNvPr name="Freeform 6" id="6"/>
          <p:cNvSpPr/>
          <p:nvPr/>
        </p:nvSpPr>
        <p:spPr>
          <a:xfrm flipH="false" flipV="false" rot="0">
            <a:off x="1790136" y="3661611"/>
            <a:ext cx="1480375" cy="1480375"/>
          </a:xfrm>
          <a:custGeom>
            <a:avLst/>
            <a:gdLst/>
            <a:ahLst/>
            <a:cxnLst/>
            <a:rect r="r" b="b" t="t" l="l"/>
            <a:pathLst>
              <a:path h="1480375" w="1480375">
                <a:moveTo>
                  <a:pt x="0" y="0"/>
                </a:moveTo>
                <a:lnTo>
                  <a:pt x="1480375" y="0"/>
                </a:lnTo>
                <a:lnTo>
                  <a:pt x="1480375" y="1480375"/>
                </a:lnTo>
                <a:lnTo>
                  <a:pt x="0" y="1480375"/>
                </a:lnTo>
                <a:lnTo>
                  <a:pt x="0" y="0"/>
                </a:lnTo>
                <a:close/>
              </a:path>
            </a:pathLst>
          </a:custGeom>
          <a:blipFill>
            <a:blip r:embed="rId9"/>
            <a:stretch>
              <a:fillRect l="0" t="0" r="0" b="0"/>
            </a:stretch>
          </a:blipFill>
        </p:spPr>
      </p:sp>
      <p:sp>
        <p:nvSpPr>
          <p:cNvPr name="Freeform 7" id="7"/>
          <p:cNvSpPr/>
          <p:nvPr/>
        </p:nvSpPr>
        <p:spPr>
          <a:xfrm flipH="false" flipV="false" rot="0">
            <a:off x="1894081" y="5248261"/>
            <a:ext cx="1272486" cy="1302887"/>
          </a:xfrm>
          <a:custGeom>
            <a:avLst/>
            <a:gdLst/>
            <a:ahLst/>
            <a:cxnLst/>
            <a:rect r="r" b="b" t="t" l="l"/>
            <a:pathLst>
              <a:path h="1302887" w="1272486">
                <a:moveTo>
                  <a:pt x="0" y="0"/>
                </a:moveTo>
                <a:lnTo>
                  <a:pt x="1272486" y="0"/>
                </a:lnTo>
                <a:lnTo>
                  <a:pt x="1272486" y="1302887"/>
                </a:lnTo>
                <a:lnTo>
                  <a:pt x="0" y="1302887"/>
                </a:lnTo>
                <a:lnTo>
                  <a:pt x="0" y="0"/>
                </a:lnTo>
                <a:close/>
              </a:path>
            </a:pathLst>
          </a:custGeom>
          <a:blipFill>
            <a:blip r:embed="rId10"/>
            <a:stretch>
              <a:fillRect l="0" t="0" r="0" b="0"/>
            </a:stretch>
          </a:blipFill>
        </p:spPr>
      </p:sp>
      <p:sp>
        <p:nvSpPr>
          <p:cNvPr name="Freeform 8" id="8"/>
          <p:cNvSpPr/>
          <p:nvPr/>
        </p:nvSpPr>
        <p:spPr>
          <a:xfrm flipH="false" flipV="false" rot="0">
            <a:off x="1891130" y="6789273"/>
            <a:ext cx="1379382" cy="1379382"/>
          </a:xfrm>
          <a:custGeom>
            <a:avLst/>
            <a:gdLst/>
            <a:ahLst/>
            <a:cxnLst/>
            <a:rect r="r" b="b" t="t" l="l"/>
            <a:pathLst>
              <a:path h="1379382" w="1379382">
                <a:moveTo>
                  <a:pt x="0" y="0"/>
                </a:moveTo>
                <a:lnTo>
                  <a:pt x="1379381" y="0"/>
                </a:lnTo>
                <a:lnTo>
                  <a:pt x="1379381" y="1379381"/>
                </a:lnTo>
                <a:lnTo>
                  <a:pt x="0" y="1379381"/>
                </a:lnTo>
                <a:lnTo>
                  <a:pt x="0" y="0"/>
                </a:lnTo>
                <a:close/>
              </a:path>
            </a:pathLst>
          </a:custGeom>
          <a:blipFill>
            <a:blip r:embed="rId11"/>
            <a:stretch>
              <a:fillRect l="0" t="0" r="0" b="0"/>
            </a:stretch>
          </a:blipFill>
        </p:spPr>
      </p:sp>
      <p:sp>
        <p:nvSpPr>
          <p:cNvPr name="Freeform 9" id="9"/>
          <p:cNvSpPr/>
          <p:nvPr/>
        </p:nvSpPr>
        <p:spPr>
          <a:xfrm flipH="false" flipV="false" rot="0">
            <a:off x="1888178" y="8406779"/>
            <a:ext cx="1376431" cy="1376431"/>
          </a:xfrm>
          <a:custGeom>
            <a:avLst/>
            <a:gdLst/>
            <a:ahLst/>
            <a:cxnLst/>
            <a:rect r="r" b="b" t="t" l="l"/>
            <a:pathLst>
              <a:path h="1376431" w="1376431">
                <a:moveTo>
                  <a:pt x="0" y="0"/>
                </a:moveTo>
                <a:lnTo>
                  <a:pt x="1376431" y="0"/>
                </a:lnTo>
                <a:lnTo>
                  <a:pt x="1376431" y="1376431"/>
                </a:lnTo>
                <a:lnTo>
                  <a:pt x="0" y="1376431"/>
                </a:lnTo>
                <a:lnTo>
                  <a:pt x="0" y="0"/>
                </a:lnTo>
                <a:close/>
              </a:path>
            </a:pathLst>
          </a:custGeom>
          <a:blipFill>
            <a:blip r:embed="rId12"/>
            <a:stretch>
              <a:fillRect l="0" t="0" r="0" b="0"/>
            </a:stretch>
          </a:blipFill>
        </p:spPr>
      </p:sp>
      <p:sp>
        <p:nvSpPr>
          <p:cNvPr name="TextBox 10" id="10"/>
          <p:cNvSpPr txBox="true"/>
          <p:nvPr/>
        </p:nvSpPr>
        <p:spPr>
          <a:xfrm rot="0">
            <a:off x="3565786" y="2437233"/>
            <a:ext cx="9666630" cy="659895"/>
          </a:xfrm>
          <a:prstGeom prst="rect">
            <a:avLst/>
          </a:prstGeom>
        </p:spPr>
        <p:txBody>
          <a:bodyPr anchor="t" rtlCol="false" tIns="0" lIns="0" bIns="0" rIns="0">
            <a:spAutoFit/>
          </a:bodyPr>
          <a:lstStyle/>
          <a:p>
            <a:pPr>
              <a:lnSpc>
                <a:spcPts val="5438"/>
              </a:lnSpc>
            </a:pPr>
            <a:r>
              <a:rPr lang="en-US" sz="3884">
                <a:solidFill>
                  <a:srgbClr val="05066D"/>
                </a:solidFill>
                <a:latin typeface="Canva Sans Bold"/>
              </a:rPr>
              <a:t>React Native (Application Framework)</a:t>
            </a:r>
          </a:p>
        </p:txBody>
      </p:sp>
      <p:sp>
        <p:nvSpPr>
          <p:cNvPr name="TextBox 11" id="11"/>
          <p:cNvSpPr txBox="true"/>
          <p:nvPr/>
        </p:nvSpPr>
        <p:spPr>
          <a:xfrm rot="0">
            <a:off x="1820918" y="484971"/>
            <a:ext cx="8550780" cy="1402476"/>
          </a:xfrm>
          <a:prstGeom prst="rect">
            <a:avLst/>
          </a:prstGeom>
        </p:spPr>
        <p:txBody>
          <a:bodyPr anchor="t" rtlCol="false" tIns="0" lIns="0" bIns="0" rIns="0">
            <a:spAutoFit/>
          </a:bodyPr>
          <a:lstStyle/>
          <a:p>
            <a:pPr marL="0" indent="0" lvl="0">
              <a:lnSpc>
                <a:spcPts val="10898"/>
              </a:lnSpc>
              <a:spcBef>
                <a:spcPct val="0"/>
              </a:spcBef>
            </a:pPr>
            <a:r>
              <a:rPr lang="en-US" sz="7784">
                <a:solidFill>
                  <a:srgbClr val="05066D"/>
                </a:solidFill>
                <a:latin typeface="Poppins Ultra-Bold"/>
              </a:rPr>
              <a:t>Tools</a:t>
            </a:r>
          </a:p>
        </p:txBody>
      </p:sp>
      <p:sp>
        <p:nvSpPr>
          <p:cNvPr name="TextBox 12" id="12"/>
          <p:cNvSpPr txBox="true"/>
          <p:nvPr/>
        </p:nvSpPr>
        <p:spPr>
          <a:xfrm rot="0">
            <a:off x="3565786" y="5553116"/>
            <a:ext cx="9303961" cy="659895"/>
          </a:xfrm>
          <a:prstGeom prst="rect">
            <a:avLst/>
          </a:prstGeom>
        </p:spPr>
        <p:txBody>
          <a:bodyPr anchor="t" rtlCol="false" tIns="0" lIns="0" bIns="0" rIns="0">
            <a:spAutoFit/>
          </a:bodyPr>
          <a:lstStyle/>
          <a:p>
            <a:pPr>
              <a:lnSpc>
                <a:spcPts val="5438"/>
              </a:lnSpc>
            </a:pPr>
            <a:r>
              <a:rPr lang="en-US" sz="3884">
                <a:solidFill>
                  <a:srgbClr val="05066D"/>
                </a:solidFill>
                <a:latin typeface="Canva Sans Bold"/>
              </a:rPr>
              <a:t>Supabase (AuthenticationBack-End)</a:t>
            </a:r>
          </a:p>
        </p:txBody>
      </p:sp>
      <p:sp>
        <p:nvSpPr>
          <p:cNvPr name="TextBox 13" id="13"/>
          <p:cNvSpPr txBox="true"/>
          <p:nvPr/>
        </p:nvSpPr>
        <p:spPr>
          <a:xfrm rot="0">
            <a:off x="3565786" y="4023053"/>
            <a:ext cx="9666630" cy="659895"/>
          </a:xfrm>
          <a:prstGeom prst="rect">
            <a:avLst/>
          </a:prstGeom>
        </p:spPr>
        <p:txBody>
          <a:bodyPr anchor="t" rtlCol="false" tIns="0" lIns="0" bIns="0" rIns="0">
            <a:spAutoFit/>
          </a:bodyPr>
          <a:lstStyle/>
          <a:p>
            <a:pPr>
              <a:lnSpc>
                <a:spcPts val="5438"/>
              </a:lnSpc>
            </a:pPr>
            <a:r>
              <a:rPr lang="en-US" sz="3884">
                <a:solidFill>
                  <a:srgbClr val="05066D"/>
                </a:solidFill>
                <a:latin typeface="Canva Sans Bold"/>
              </a:rPr>
              <a:t>Figma (Design Software)</a:t>
            </a:r>
          </a:p>
        </p:txBody>
      </p:sp>
      <p:sp>
        <p:nvSpPr>
          <p:cNvPr name="TextBox 14" id="14"/>
          <p:cNvSpPr txBox="true"/>
          <p:nvPr/>
        </p:nvSpPr>
        <p:spPr>
          <a:xfrm rot="0">
            <a:off x="3565786" y="7132375"/>
            <a:ext cx="9449725" cy="659895"/>
          </a:xfrm>
          <a:prstGeom prst="rect">
            <a:avLst/>
          </a:prstGeom>
        </p:spPr>
        <p:txBody>
          <a:bodyPr anchor="t" rtlCol="false" tIns="0" lIns="0" bIns="0" rIns="0">
            <a:spAutoFit/>
          </a:bodyPr>
          <a:lstStyle/>
          <a:p>
            <a:pPr>
              <a:lnSpc>
                <a:spcPts val="5438"/>
              </a:lnSpc>
            </a:pPr>
            <a:r>
              <a:rPr lang="en-US" sz="3884">
                <a:solidFill>
                  <a:srgbClr val="05066D"/>
                </a:solidFill>
                <a:latin typeface="Canva Sans Bold"/>
              </a:rPr>
              <a:t>Expo (Software Development Kit)</a:t>
            </a:r>
          </a:p>
        </p:txBody>
      </p:sp>
      <p:sp>
        <p:nvSpPr>
          <p:cNvPr name="TextBox 15" id="15"/>
          <p:cNvSpPr txBox="true"/>
          <p:nvPr/>
        </p:nvSpPr>
        <p:spPr>
          <a:xfrm rot="0">
            <a:off x="3565786" y="8659046"/>
            <a:ext cx="9449725" cy="659895"/>
          </a:xfrm>
          <a:prstGeom prst="rect">
            <a:avLst/>
          </a:prstGeom>
        </p:spPr>
        <p:txBody>
          <a:bodyPr anchor="t" rtlCol="false" tIns="0" lIns="0" bIns="0" rIns="0">
            <a:spAutoFit/>
          </a:bodyPr>
          <a:lstStyle/>
          <a:p>
            <a:pPr>
              <a:lnSpc>
                <a:spcPts val="5438"/>
              </a:lnSpc>
            </a:pPr>
            <a:r>
              <a:rPr lang="en-US" sz="3884">
                <a:solidFill>
                  <a:srgbClr val="05066D"/>
                </a:solidFill>
                <a:latin typeface="Canva Sans Bold"/>
              </a:rPr>
              <a:t>VSCode (IDE)</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B4CDFF"/>
        </a:solidFill>
      </p:bgPr>
    </p:bg>
    <p:spTree>
      <p:nvGrpSpPr>
        <p:cNvPr id="1" name=""/>
        <p:cNvGrpSpPr/>
        <p:nvPr/>
      </p:nvGrpSpPr>
      <p:grpSpPr>
        <a:xfrm>
          <a:off x="0" y="0"/>
          <a:ext cx="0" cy="0"/>
          <a:chOff x="0" y="0"/>
          <a:chExt cx="0" cy="0"/>
        </a:xfrm>
      </p:grpSpPr>
      <p:sp>
        <p:nvSpPr>
          <p:cNvPr name="Freeform 2" id="2"/>
          <p:cNvSpPr/>
          <p:nvPr/>
        </p:nvSpPr>
        <p:spPr>
          <a:xfrm flipH="false" flipV="false" rot="0">
            <a:off x="13503499" y="6223128"/>
            <a:ext cx="8935030" cy="8935030"/>
          </a:xfrm>
          <a:custGeom>
            <a:avLst/>
            <a:gdLst/>
            <a:ahLst/>
            <a:cxnLst/>
            <a:rect r="r" b="b" t="t" l="l"/>
            <a:pathLst>
              <a:path h="8935030" w="8935030">
                <a:moveTo>
                  <a:pt x="0" y="0"/>
                </a:moveTo>
                <a:lnTo>
                  <a:pt x="8935030" y="0"/>
                </a:lnTo>
                <a:lnTo>
                  <a:pt x="8935030" y="8935030"/>
                </a:lnTo>
                <a:lnTo>
                  <a:pt x="0" y="89350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73713" y="478959"/>
            <a:ext cx="920122" cy="755650"/>
          </a:xfrm>
          <a:custGeom>
            <a:avLst/>
            <a:gdLst/>
            <a:ahLst/>
            <a:cxnLst/>
            <a:rect r="r" b="b" t="t" l="l"/>
            <a:pathLst>
              <a:path h="755650" w="920122">
                <a:moveTo>
                  <a:pt x="0" y="0"/>
                </a:moveTo>
                <a:lnTo>
                  <a:pt x="920122" y="0"/>
                </a:lnTo>
                <a:lnTo>
                  <a:pt x="920122" y="755650"/>
                </a:lnTo>
                <a:lnTo>
                  <a:pt x="0" y="7556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75380" y="3222872"/>
            <a:ext cx="2613553" cy="5666240"/>
          </a:xfrm>
          <a:custGeom>
            <a:avLst/>
            <a:gdLst/>
            <a:ahLst/>
            <a:cxnLst/>
            <a:rect r="r" b="b" t="t" l="l"/>
            <a:pathLst>
              <a:path h="5666240" w="2613553">
                <a:moveTo>
                  <a:pt x="0" y="0"/>
                </a:moveTo>
                <a:lnTo>
                  <a:pt x="2613553" y="0"/>
                </a:lnTo>
                <a:lnTo>
                  <a:pt x="2613553" y="5666240"/>
                </a:lnTo>
                <a:lnTo>
                  <a:pt x="0" y="5666240"/>
                </a:lnTo>
                <a:lnTo>
                  <a:pt x="0" y="0"/>
                </a:lnTo>
                <a:close/>
              </a:path>
            </a:pathLst>
          </a:custGeom>
          <a:blipFill>
            <a:blip r:embed="rId6"/>
            <a:stretch>
              <a:fillRect l="0" t="0" r="0" b="0"/>
            </a:stretch>
          </a:blipFill>
        </p:spPr>
      </p:sp>
      <p:sp>
        <p:nvSpPr>
          <p:cNvPr name="Freeform 5" id="5"/>
          <p:cNvSpPr/>
          <p:nvPr/>
        </p:nvSpPr>
        <p:spPr>
          <a:xfrm flipH="false" flipV="false" rot="0">
            <a:off x="4153855" y="3222872"/>
            <a:ext cx="2613553" cy="5666240"/>
          </a:xfrm>
          <a:custGeom>
            <a:avLst/>
            <a:gdLst/>
            <a:ahLst/>
            <a:cxnLst/>
            <a:rect r="r" b="b" t="t" l="l"/>
            <a:pathLst>
              <a:path h="5666240" w="2613553">
                <a:moveTo>
                  <a:pt x="0" y="0"/>
                </a:moveTo>
                <a:lnTo>
                  <a:pt x="2613553" y="0"/>
                </a:lnTo>
                <a:lnTo>
                  <a:pt x="2613553" y="5666240"/>
                </a:lnTo>
                <a:lnTo>
                  <a:pt x="0" y="5666240"/>
                </a:lnTo>
                <a:lnTo>
                  <a:pt x="0" y="0"/>
                </a:lnTo>
                <a:close/>
              </a:path>
            </a:pathLst>
          </a:custGeom>
          <a:blipFill>
            <a:blip r:embed="rId7"/>
            <a:stretch>
              <a:fillRect l="0" t="0" r="0" b="0"/>
            </a:stretch>
          </a:blipFill>
        </p:spPr>
      </p:sp>
      <p:sp>
        <p:nvSpPr>
          <p:cNvPr name="Freeform 6" id="6"/>
          <p:cNvSpPr/>
          <p:nvPr/>
        </p:nvSpPr>
        <p:spPr>
          <a:xfrm flipH="false" flipV="false" rot="0">
            <a:off x="7732330" y="3222872"/>
            <a:ext cx="2613553" cy="5666240"/>
          </a:xfrm>
          <a:custGeom>
            <a:avLst/>
            <a:gdLst/>
            <a:ahLst/>
            <a:cxnLst/>
            <a:rect r="r" b="b" t="t" l="l"/>
            <a:pathLst>
              <a:path h="5666240" w="2613553">
                <a:moveTo>
                  <a:pt x="0" y="0"/>
                </a:moveTo>
                <a:lnTo>
                  <a:pt x="2613553" y="0"/>
                </a:lnTo>
                <a:lnTo>
                  <a:pt x="2613553" y="5666240"/>
                </a:lnTo>
                <a:lnTo>
                  <a:pt x="0" y="5666240"/>
                </a:lnTo>
                <a:lnTo>
                  <a:pt x="0" y="0"/>
                </a:lnTo>
                <a:close/>
              </a:path>
            </a:pathLst>
          </a:custGeom>
          <a:blipFill>
            <a:blip r:embed="rId8"/>
            <a:stretch>
              <a:fillRect l="0" t="0" r="0" b="0"/>
            </a:stretch>
          </a:blipFill>
        </p:spPr>
      </p:sp>
      <p:sp>
        <p:nvSpPr>
          <p:cNvPr name="Freeform 7" id="7"/>
          <p:cNvSpPr/>
          <p:nvPr/>
        </p:nvSpPr>
        <p:spPr>
          <a:xfrm flipH="false" flipV="false" rot="0">
            <a:off x="11310805" y="3222872"/>
            <a:ext cx="2613553" cy="5666240"/>
          </a:xfrm>
          <a:custGeom>
            <a:avLst/>
            <a:gdLst/>
            <a:ahLst/>
            <a:cxnLst/>
            <a:rect r="r" b="b" t="t" l="l"/>
            <a:pathLst>
              <a:path h="5666240" w="2613553">
                <a:moveTo>
                  <a:pt x="0" y="0"/>
                </a:moveTo>
                <a:lnTo>
                  <a:pt x="2613553" y="0"/>
                </a:lnTo>
                <a:lnTo>
                  <a:pt x="2613553" y="5666240"/>
                </a:lnTo>
                <a:lnTo>
                  <a:pt x="0" y="5666240"/>
                </a:lnTo>
                <a:lnTo>
                  <a:pt x="0" y="0"/>
                </a:lnTo>
                <a:close/>
              </a:path>
            </a:pathLst>
          </a:custGeom>
          <a:blipFill>
            <a:blip r:embed="rId9"/>
            <a:stretch>
              <a:fillRect l="0" t="0" r="0" b="0"/>
            </a:stretch>
          </a:blipFill>
        </p:spPr>
      </p:sp>
      <p:sp>
        <p:nvSpPr>
          <p:cNvPr name="Freeform 8" id="8"/>
          <p:cNvSpPr/>
          <p:nvPr/>
        </p:nvSpPr>
        <p:spPr>
          <a:xfrm flipH="false" flipV="false" rot="0">
            <a:off x="14889280" y="3222872"/>
            <a:ext cx="2613553" cy="5666240"/>
          </a:xfrm>
          <a:custGeom>
            <a:avLst/>
            <a:gdLst/>
            <a:ahLst/>
            <a:cxnLst/>
            <a:rect r="r" b="b" t="t" l="l"/>
            <a:pathLst>
              <a:path h="5666240" w="2613553">
                <a:moveTo>
                  <a:pt x="0" y="0"/>
                </a:moveTo>
                <a:lnTo>
                  <a:pt x="2613553" y="0"/>
                </a:lnTo>
                <a:lnTo>
                  <a:pt x="2613553" y="5666240"/>
                </a:lnTo>
                <a:lnTo>
                  <a:pt x="0" y="5666240"/>
                </a:lnTo>
                <a:lnTo>
                  <a:pt x="0" y="0"/>
                </a:lnTo>
                <a:close/>
              </a:path>
            </a:pathLst>
          </a:custGeom>
          <a:blipFill>
            <a:blip r:embed="rId10"/>
            <a:stretch>
              <a:fillRect l="0" t="0" r="0" b="0"/>
            </a:stretch>
          </a:blipFill>
        </p:spPr>
      </p:sp>
      <p:sp>
        <p:nvSpPr>
          <p:cNvPr name="Freeform 9" id="9"/>
          <p:cNvSpPr/>
          <p:nvPr/>
        </p:nvSpPr>
        <p:spPr>
          <a:xfrm flipH="false" flipV="false" rot="0">
            <a:off x="3228652" y="6223128"/>
            <a:ext cx="885484" cy="250149"/>
          </a:xfrm>
          <a:custGeom>
            <a:avLst/>
            <a:gdLst/>
            <a:ahLst/>
            <a:cxnLst/>
            <a:rect r="r" b="b" t="t" l="l"/>
            <a:pathLst>
              <a:path h="250149" w="885484">
                <a:moveTo>
                  <a:pt x="0" y="0"/>
                </a:moveTo>
                <a:lnTo>
                  <a:pt x="885484" y="0"/>
                </a:lnTo>
                <a:lnTo>
                  <a:pt x="885484" y="250150"/>
                </a:lnTo>
                <a:lnTo>
                  <a:pt x="0" y="25015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0" id="10"/>
          <p:cNvSpPr txBox="true"/>
          <p:nvPr/>
        </p:nvSpPr>
        <p:spPr>
          <a:xfrm rot="0">
            <a:off x="1293835" y="531104"/>
            <a:ext cx="10956127" cy="774700"/>
          </a:xfrm>
          <a:prstGeom prst="rect">
            <a:avLst/>
          </a:prstGeom>
        </p:spPr>
        <p:txBody>
          <a:bodyPr anchor="t" rtlCol="false" tIns="0" lIns="0" bIns="0" rIns="0">
            <a:spAutoFit/>
          </a:bodyPr>
          <a:lstStyle/>
          <a:p>
            <a:pPr marL="0" indent="0" lvl="0">
              <a:lnSpc>
                <a:spcPts val="5750"/>
              </a:lnSpc>
            </a:pPr>
            <a:r>
              <a:rPr lang="en-US" sz="5000">
                <a:solidFill>
                  <a:srgbClr val="05066D"/>
                </a:solidFill>
                <a:latin typeface="Poppins Ultra-Bold"/>
              </a:rPr>
              <a:t>Implemented Features: Task 1</a:t>
            </a:r>
          </a:p>
        </p:txBody>
      </p:sp>
      <p:sp>
        <p:nvSpPr>
          <p:cNvPr name="TextBox 11" id="11"/>
          <p:cNvSpPr txBox="true"/>
          <p:nvPr/>
        </p:nvSpPr>
        <p:spPr>
          <a:xfrm rot="0">
            <a:off x="575380" y="1503069"/>
            <a:ext cx="17137240" cy="495300"/>
          </a:xfrm>
          <a:prstGeom prst="rect">
            <a:avLst/>
          </a:prstGeom>
        </p:spPr>
        <p:txBody>
          <a:bodyPr anchor="t" rtlCol="false" tIns="0" lIns="0" bIns="0" rIns="0">
            <a:spAutoFit/>
          </a:bodyPr>
          <a:lstStyle/>
          <a:p>
            <a:pPr>
              <a:lnSpc>
                <a:spcPts val="4199"/>
              </a:lnSpc>
            </a:pPr>
            <a:r>
              <a:rPr lang="en-US" sz="2999">
                <a:solidFill>
                  <a:srgbClr val="05066D"/>
                </a:solidFill>
                <a:latin typeface="Canva Sans Bold"/>
              </a:rPr>
              <a:t>Simple Task: Users can communicate with CheckUp that they want to book an appointment </a:t>
            </a:r>
          </a:p>
        </p:txBody>
      </p:sp>
      <p:sp>
        <p:nvSpPr>
          <p:cNvPr name="TextBox 12" id="12"/>
          <p:cNvSpPr txBox="true"/>
          <p:nvPr/>
        </p:nvSpPr>
        <p:spPr>
          <a:xfrm rot="0">
            <a:off x="575380" y="9210675"/>
            <a:ext cx="17137240" cy="495300"/>
          </a:xfrm>
          <a:prstGeom prst="rect">
            <a:avLst/>
          </a:prstGeom>
        </p:spPr>
        <p:txBody>
          <a:bodyPr anchor="t" rtlCol="false" tIns="0" lIns="0" bIns="0" rIns="0">
            <a:spAutoFit/>
          </a:bodyPr>
          <a:lstStyle/>
          <a:p>
            <a:pPr algn="ctr">
              <a:lnSpc>
                <a:spcPts val="4199"/>
              </a:lnSpc>
            </a:pPr>
            <a:r>
              <a:rPr lang="en-US" sz="2999">
                <a:solidFill>
                  <a:srgbClr val="05066D"/>
                </a:solidFill>
                <a:latin typeface="Canva Sans Bold"/>
              </a:rPr>
              <a:t>Option 1: Power users know what care they want.</a:t>
            </a:r>
          </a:p>
        </p:txBody>
      </p:sp>
      <p:sp>
        <p:nvSpPr>
          <p:cNvPr name="Freeform 13" id="13"/>
          <p:cNvSpPr/>
          <p:nvPr/>
        </p:nvSpPr>
        <p:spPr>
          <a:xfrm flipH="false" flipV="false" rot="0">
            <a:off x="6846846" y="6223128"/>
            <a:ext cx="885484" cy="250149"/>
          </a:xfrm>
          <a:custGeom>
            <a:avLst/>
            <a:gdLst/>
            <a:ahLst/>
            <a:cxnLst/>
            <a:rect r="r" b="b" t="t" l="l"/>
            <a:pathLst>
              <a:path h="250149" w="885484">
                <a:moveTo>
                  <a:pt x="0" y="0"/>
                </a:moveTo>
                <a:lnTo>
                  <a:pt x="885484" y="0"/>
                </a:lnTo>
                <a:lnTo>
                  <a:pt x="885484" y="250150"/>
                </a:lnTo>
                <a:lnTo>
                  <a:pt x="0" y="25015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4" id="14"/>
          <p:cNvSpPr/>
          <p:nvPr/>
        </p:nvSpPr>
        <p:spPr>
          <a:xfrm flipH="false" flipV="false" rot="0">
            <a:off x="10425321" y="6223128"/>
            <a:ext cx="885484" cy="250149"/>
          </a:xfrm>
          <a:custGeom>
            <a:avLst/>
            <a:gdLst/>
            <a:ahLst/>
            <a:cxnLst/>
            <a:rect r="r" b="b" t="t" l="l"/>
            <a:pathLst>
              <a:path h="250149" w="885484">
                <a:moveTo>
                  <a:pt x="0" y="0"/>
                </a:moveTo>
                <a:lnTo>
                  <a:pt x="885484" y="0"/>
                </a:lnTo>
                <a:lnTo>
                  <a:pt x="885484" y="250150"/>
                </a:lnTo>
                <a:lnTo>
                  <a:pt x="0" y="25015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5" id="15"/>
          <p:cNvSpPr/>
          <p:nvPr/>
        </p:nvSpPr>
        <p:spPr>
          <a:xfrm flipH="false" flipV="false" rot="0">
            <a:off x="14003796" y="6223128"/>
            <a:ext cx="885484" cy="250149"/>
          </a:xfrm>
          <a:custGeom>
            <a:avLst/>
            <a:gdLst/>
            <a:ahLst/>
            <a:cxnLst/>
            <a:rect r="r" b="b" t="t" l="l"/>
            <a:pathLst>
              <a:path h="250149" w="885484">
                <a:moveTo>
                  <a:pt x="0" y="0"/>
                </a:moveTo>
                <a:lnTo>
                  <a:pt x="885484" y="0"/>
                </a:lnTo>
                <a:lnTo>
                  <a:pt x="885484" y="250150"/>
                </a:lnTo>
                <a:lnTo>
                  <a:pt x="0" y="25015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B4CDFF"/>
        </a:solidFill>
      </p:bgPr>
    </p:bg>
    <p:spTree>
      <p:nvGrpSpPr>
        <p:cNvPr id="1" name=""/>
        <p:cNvGrpSpPr/>
        <p:nvPr/>
      </p:nvGrpSpPr>
      <p:grpSpPr>
        <a:xfrm>
          <a:off x="0" y="0"/>
          <a:ext cx="0" cy="0"/>
          <a:chOff x="0" y="0"/>
          <a:chExt cx="0" cy="0"/>
        </a:xfrm>
      </p:grpSpPr>
      <p:sp>
        <p:nvSpPr>
          <p:cNvPr name="Freeform 2" id="2"/>
          <p:cNvSpPr/>
          <p:nvPr/>
        </p:nvSpPr>
        <p:spPr>
          <a:xfrm flipH="false" flipV="false" rot="0">
            <a:off x="13245105" y="7243770"/>
            <a:ext cx="8935030" cy="8935030"/>
          </a:xfrm>
          <a:custGeom>
            <a:avLst/>
            <a:gdLst/>
            <a:ahLst/>
            <a:cxnLst/>
            <a:rect r="r" b="b" t="t" l="l"/>
            <a:pathLst>
              <a:path h="8935030" w="8935030">
                <a:moveTo>
                  <a:pt x="0" y="0"/>
                </a:moveTo>
                <a:lnTo>
                  <a:pt x="8935030" y="0"/>
                </a:lnTo>
                <a:lnTo>
                  <a:pt x="8935030" y="8935030"/>
                </a:lnTo>
                <a:lnTo>
                  <a:pt x="0" y="89350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73713" y="478959"/>
            <a:ext cx="920122" cy="755650"/>
          </a:xfrm>
          <a:custGeom>
            <a:avLst/>
            <a:gdLst/>
            <a:ahLst/>
            <a:cxnLst/>
            <a:rect r="r" b="b" t="t" l="l"/>
            <a:pathLst>
              <a:path h="755650" w="920122">
                <a:moveTo>
                  <a:pt x="0" y="0"/>
                </a:moveTo>
                <a:lnTo>
                  <a:pt x="920122" y="0"/>
                </a:lnTo>
                <a:lnTo>
                  <a:pt x="920122" y="755650"/>
                </a:lnTo>
                <a:lnTo>
                  <a:pt x="0" y="7556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28700" y="3132498"/>
            <a:ext cx="2613553" cy="5666240"/>
          </a:xfrm>
          <a:custGeom>
            <a:avLst/>
            <a:gdLst/>
            <a:ahLst/>
            <a:cxnLst/>
            <a:rect r="r" b="b" t="t" l="l"/>
            <a:pathLst>
              <a:path h="5666240" w="2613553">
                <a:moveTo>
                  <a:pt x="0" y="0"/>
                </a:moveTo>
                <a:lnTo>
                  <a:pt x="2613553" y="0"/>
                </a:lnTo>
                <a:lnTo>
                  <a:pt x="2613553" y="5666240"/>
                </a:lnTo>
                <a:lnTo>
                  <a:pt x="0" y="5666240"/>
                </a:lnTo>
                <a:lnTo>
                  <a:pt x="0" y="0"/>
                </a:lnTo>
                <a:close/>
              </a:path>
            </a:pathLst>
          </a:custGeom>
          <a:blipFill>
            <a:blip r:embed="rId6"/>
            <a:stretch>
              <a:fillRect l="0" t="0" r="0" b="0"/>
            </a:stretch>
          </a:blipFill>
        </p:spPr>
      </p:sp>
      <p:sp>
        <p:nvSpPr>
          <p:cNvPr name="Freeform 5" id="5"/>
          <p:cNvSpPr/>
          <p:nvPr/>
        </p:nvSpPr>
        <p:spPr>
          <a:xfrm flipH="false" flipV="false" rot="0">
            <a:off x="7801325" y="3132498"/>
            <a:ext cx="2613553" cy="5666240"/>
          </a:xfrm>
          <a:custGeom>
            <a:avLst/>
            <a:gdLst/>
            <a:ahLst/>
            <a:cxnLst/>
            <a:rect r="r" b="b" t="t" l="l"/>
            <a:pathLst>
              <a:path h="5666240" w="2613553">
                <a:moveTo>
                  <a:pt x="0" y="0"/>
                </a:moveTo>
                <a:lnTo>
                  <a:pt x="2613553" y="0"/>
                </a:lnTo>
                <a:lnTo>
                  <a:pt x="2613553" y="5666240"/>
                </a:lnTo>
                <a:lnTo>
                  <a:pt x="0" y="5666240"/>
                </a:lnTo>
                <a:lnTo>
                  <a:pt x="0" y="0"/>
                </a:lnTo>
                <a:close/>
              </a:path>
            </a:pathLst>
          </a:custGeom>
          <a:blipFill>
            <a:blip r:embed="rId7"/>
            <a:stretch>
              <a:fillRect l="0" t="0" r="0" b="0"/>
            </a:stretch>
          </a:blipFill>
        </p:spPr>
      </p:sp>
      <p:sp>
        <p:nvSpPr>
          <p:cNvPr name="Freeform 6" id="6"/>
          <p:cNvSpPr/>
          <p:nvPr/>
        </p:nvSpPr>
        <p:spPr>
          <a:xfrm flipH="false" flipV="false" rot="0">
            <a:off x="4416247" y="3132498"/>
            <a:ext cx="2613553" cy="5666240"/>
          </a:xfrm>
          <a:custGeom>
            <a:avLst/>
            <a:gdLst/>
            <a:ahLst/>
            <a:cxnLst/>
            <a:rect r="r" b="b" t="t" l="l"/>
            <a:pathLst>
              <a:path h="5666240" w="2613553">
                <a:moveTo>
                  <a:pt x="0" y="0"/>
                </a:moveTo>
                <a:lnTo>
                  <a:pt x="2613553" y="0"/>
                </a:lnTo>
                <a:lnTo>
                  <a:pt x="2613553" y="5666240"/>
                </a:lnTo>
                <a:lnTo>
                  <a:pt x="0" y="5666240"/>
                </a:lnTo>
                <a:lnTo>
                  <a:pt x="0" y="0"/>
                </a:lnTo>
                <a:close/>
              </a:path>
            </a:pathLst>
          </a:custGeom>
          <a:blipFill>
            <a:blip r:embed="rId8"/>
            <a:stretch>
              <a:fillRect l="0" t="0" r="0" b="0"/>
            </a:stretch>
          </a:blipFill>
        </p:spPr>
      </p:sp>
      <p:sp>
        <p:nvSpPr>
          <p:cNvPr name="Freeform 7" id="7"/>
          <p:cNvSpPr/>
          <p:nvPr/>
        </p:nvSpPr>
        <p:spPr>
          <a:xfrm flipH="false" flipV="false" rot="0">
            <a:off x="11187637" y="3132498"/>
            <a:ext cx="2613553" cy="5666240"/>
          </a:xfrm>
          <a:custGeom>
            <a:avLst/>
            <a:gdLst/>
            <a:ahLst/>
            <a:cxnLst/>
            <a:rect r="r" b="b" t="t" l="l"/>
            <a:pathLst>
              <a:path h="5666240" w="2613553">
                <a:moveTo>
                  <a:pt x="0" y="0"/>
                </a:moveTo>
                <a:lnTo>
                  <a:pt x="2613554" y="0"/>
                </a:lnTo>
                <a:lnTo>
                  <a:pt x="2613554" y="5666240"/>
                </a:lnTo>
                <a:lnTo>
                  <a:pt x="0" y="5666240"/>
                </a:lnTo>
                <a:lnTo>
                  <a:pt x="0" y="0"/>
                </a:lnTo>
                <a:close/>
              </a:path>
            </a:pathLst>
          </a:custGeom>
          <a:blipFill>
            <a:blip r:embed="rId9"/>
            <a:stretch>
              <a:fillRect l="0" t="0" r="0" b="0"/>
            </a:stretch>
          </a:blipFill>
        </p:spPr>
      </p:sp>
      <p:sp>
        <p:nvSpPr>
          <p:cNvPr name="Freeform 8" id="8"/>
          <p:cNvSpPr/>
          <p:nvPr/>
        </p:nvSpPr>
        <p:spPr>
          <a:xfrm flipH="false" flipV="false" rot="0">
            <a:off x="14572716" y="3132498"/>
            <a:ext cx="2613553" cy="5666240"/>
          </a:xfrm>
          <a:custGeom>
            <a:avLst/>
            <a:gdLst/>
            <a:ahLst/>
            <a:cxnLst/>
            <a:rect r="r" b="b" t="t" l="l"/>
            <a:pathLst>
              <a:path h="5666240" w="2613553">
                <a:moveTo>
                  <a:pt x="0" y="0"/>
                </a:moveTo>
                <a:lnTo>
                  <a:pt x="2613553" y="0"/>
                </a:lnTo>
                <a:lnTo>
                  <a:pt x="2613553" y="5666240"/>
                </a:lnTo>
                <a:lnTo>
                  <a:pt x="0" y="5666240"/>
                </a:lnTo>
                <a:lnTo>
                  <a:pt x="0" y="0"/>
                </a:lnTo>
                <a:close/>
              </a:path>
            </a:pathLst>
          </a:custGeom>
          <a:blipFill>
            <a:blip r:embed="rId10"/>
            <a:stretch>
              <a:fillRect l="0" t="0" r="0" b="0"/>
            </a:stretch>
          </a:blipFill>
        </p:spPr>
      </p:sp>
      <p:sp>
        <p:nvSpPr>
          <p:cNvPr name="TextBox 9" id="9"/>
          <p:cNvSpPr txBox="true"/>
          <p:nvPr/>
        </p:nvSpPr>
        <p:spPr>
          <a:xfrm rot="0">
            <a:off x="1293835" y="531104"/>
            <a:ext cx="10956127" cy="774700"/>
          </a:xfrm>
          <a:prstGeom prst="rect">
            <a:avLst/>
          </a:prstGeom>
        </p:spPr>
        <p:txBody>
          <a:bodyPr anchor="t" rtlCol="false" tIns="0" lIns="0" bIns="0" rIns="0">
            <a:spAutoFit/>
          </a:bodyPr>
          <a:lstStyle/>
          <a:p>
            <a:pPr marL="0" indent="0" lvl="0">
              <a:lnSpc>
                <a:spcPts val="5750"/>
              </a:lnSpc>
            </a:pPr>
            <a:r>
              <a:rPr lang="en-US" sz="5000">
                <a:solidFill>
                  <a:srgbClr val="05066D"/>
                </a:solidFill>
                <a:latin typeface="Poppins Ultra-Bold"/>
              </a:rPr>
              <a:t>Implemented Features: Task 1</a:t>
            </a:r>
          </a:p>
        </p:txBody>
      </p:sp>
      <p:sp>
        <p:nvSpPr>
          <p:cNvPr name="TextBox 10" id="10"/>
          <p:cNvSpPr txBox="true"/>
          <p:nvPr/>
        </p:nvSpPr>
        <p:spPr>
          <a:xfrm rot="0">
            <a:off x="575380" y="1503069"/>
            <a:ext cx="17137240" cy="495300"/>
          </a:xfrm>
          <a:prstGeom prst="rect">
            <a:avLst/>
          </a:prstGeom>
        </p:spPr>
        <p:txBody>
          <a:bodyPr anchor="t" rtlCol="false" tIns="0" lIns="0" bIns="0" rIns="0">
            <a:spAutoFit/>
          </a:bodyPr>
          <a:lstStyle/>
          <a:p>
            <a:pPr>
              <a:lnSpc>
                <a:spcPts val="4199"/>
              </a:lnSpc>
            </a:pPr>
            <a:r>
              <a:rPr lang="en-US" sz="2999">
                <a:solidFill>
                  <a:srgbClr val="05066D"/>
                </a:solidFill>
                <a:latin typeface="Canva Sans Bold"/>
              </a:rPr>
              <a:t>Simple Task: Users can communicate with CheckUp that they want to book an appointment </a:t>
            </a:r>
          </a:p>
        </p:txBody>
      </p:sp>
      <p:sp>
        <p:nvSpPr>
          <p:cNvPr name="TextBox 11" id="11"/>
          <p:cNvSpPr txBox="true"/>
          <p:nvPr/>
        </p:nvSpPr>
        <p:spPr>
          <a:xfrm rot="0">
            <a:off x="575380" y="9210675"/>
            <a:ext cx="17137240" cy="495300"/>
          </a:xfrm>
          <a:prstGeom prst="rect">
            <a:avLst/>
          </a:prstGeom>
        </p:spPr>
        <p:txBody>
          <a:bodyPr anchor="t" rtlCol="false" tIns="0" lIns="0" bIns="0" rIns="0">
            <a:spAutoFit/>
          </a:bodyPr>
          <a:lstStyle/>
          <a:p>
            <a:pPr algn="ctr">
              <a:lnSpc>
                <a:spcPts val="4199"/>
              </a:lnSpc>
            </a:pPr>
            <a:r>
              <a:rPr lang="en-US" sz="2999">
                <a:solidFill>
                  <a:srgbClr val="05066D"/>
                </a:solidFill>
                <a:latin typeface="Canva Sans Bold"/>
              </a:rPr>
              <a:t>Option 2: Users want more guidance on the care they need.</a:t>
            </a:r>
          </a:p>
        </p:txBody>
      </p:sp>
      <p:sp>
        <p:nvSpPr>
          <p:cNvPr name="Freeform 12" id="12"/>
          <p:cNvSpPr/>
          <p:nvPr/>
        </p:nvSpPr>
        <p:spPr>
          <a:xfrm flipH="false" flipV="false" rot="0">
            <a:off x="3642253" y="6223128"/>
            <a:ext cx="773994" cy="218653"/>
          </a:xfrm>
          <a:custGeom>
            <a:avLst/>
            <a:gdLst/>
            <a:ahLst/>
            <a:cxnLst/>
            <a:rect r="r" b="b" t="t" l="l"/>
            <a:pathLst>
              <a:path h="218653" w="773994">
                <a:moveTo>
                  <a:pt x="0" y="0"/>
                </a:moveTo>
                <a:lnTo>
                  <a:pt x="773994" y="0"/>
                </a:lnTo>
                <a:lnTo>
                  <a:pt x="773994" y="218654"/>
                </a:lnTo>
                <a:lnTo>
                  <a:pt x="0" y="21865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3" id="13"/>
          <p:cNvSpPr/>
          <p:nvPr/>
        </p:nvSpPr>
        <p:spPr>
          <a:xfrm flipH="false" flipV="false" rot="0">
            <a:off x="7029800" y="6223128"/>
            <a:ext cx="773994" cy="218653"/>
          </a:xfrm>
          <a:custGeom>
            <a:avLst/>
            <a:gdLst/>
            <a:ahLst/>
            <a:cxnLst/>
            <a:rect r="r" b="b" t="t" l="l"/>
            <a:pathLst>
              <a:path h="218653" w="773994">
                <a:moveTo>
                  <a:pt x="0" y="0"/>
                </a:moveTo>
                <a:lnTo>
                  <a:pt x="773994" y="0"/>
                </a:lnTo>
                <a:lnTo>
                  <a:pt x="773994" y="218654"/>
                </a:lnTo>
                <a:lnTo>
                  <a:pt x="0" y="21865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4" id="14"/>
          <p:cNvSpPr/>
          <p:nvPr/>
        </p:nvSpPr>
        <p:spPr>
          <a:xfrm flipH="false" flipV="false" rot="0">
            <a:off x="10414878" y="6223128"/>
            <a:ext cx="773994" cy="218653"/>
          </a:xfrm>
          <a:custGeom>
            <a:avLst/>
            <a:gdLst/>
            <a:ahLst/>
            <a:cxnLst/>
            <a:rect r="r" b="b" t="t" l="l"/>
            <a:pathLst>
              <a:path h="218653" w="773994">
                <a:moveTo>
                  <a:pt x="0" y="0"/>
                </a:moveTo>
                <a:lnTo>
                  <a:pt x="773994" y="0"/>
                </a:lnTo>
                <a:lnTo>
                  <a:pt x="773994" y="218654"/>
                </a:lnTo>
                <a:lnTo>
                  <a:pt x="0" y="21865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5" id="15"/>
          <p:cNvSpPr/>
          <p:nvPr/>
        </p:nvSpPr>
        <p:spPr>
          <a:xfrm flipH="false" flipV="false" rot="0">
            <a:off x="13801191" y="6223128"/>
            <a:ext cx="773994" cy="218653"/>
          </a:xfrm>
          <a:custGeom>
            <a:avLst/>
            <a:gdLst/>
            <a:ahLst/>
            <a:cxnLst/>
            <a:rect r="r" b="b" t="t" l="l"/>
            <a:pathLst>
              <a:path h="218653" w="773994">
                <a:moveTo>
                  <a:pt x="0" y="0"/>
                </a:moveTo>
                <a:lnTo>
                  <a:pt x="773993" y="0"/>
                </a:lnTo>
                <a:lnTo>
                  <a:pt x="773993" y="218654"/>
                </a:lnTo>
                <a:lnTo>
                  <a:pt x="0" y="21865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B4CDFF"/>
        </a:solidFill>
      </p:bgPr>
    </p:bg>
    <p:spTree>
      <p:nvGrpSpPr>
        <p:cNvPr id="1" name=""/>
        <p:cNvGrpSpPr/>
        <p:nvPr/>
      </p:nvGrpSpPr>
      <p:grpSpPr>
        <a:xfrm>
          <a:off x="0" y="0"/>
          <a:ext cx="0" cy="0"/>
          <a:chOff x="0" y="0"/>
          <a:chExt cx="0" cy="0"/>
        </a:xfrm>
      </p:grpSpPr>
      <p:sp>
        <p:nvSpPr>
          <p:cNvPr name="Freeform 2" id="2"/>
          <p:cNvSpPr/>
          <p:nvPr/>
        </p:nvSpPr>
        <p:spPr>
          <a:xfrm flipH="false" flipV="false" rot="0">
            <a:off x="3116247" y="2566958"/>
            <a:ext cx="3086381" cy="6691342"/>
          </a:xfrm>
          <a:custGeom>
            <a:avLst/>
            <a:gdLst/>
            <a:ahLst/>
            <a:cxnLst/>
            <a:rect r="r" b="b" t="t" l="l"/>
            <a:pathLst>
              <a:path h="6691342" w="3086381">
                <a:moveTo>
                  <a:pt x="0" y="0"/>
                </a:moveTo>
                <a:lnTo>
                  <a:pt x="3086381" y="0"/>
                </a:lnTo>
                <a:lnTo>
                  <a:pt x="3086381" y="6691342"/>
                </a:lnTo>
                <a:lnTo>
                  <a:pt x="0" y="6691342"/>
                </a:lnTo>
                <a:lnTo>
                  <a:pt x="0" y="0"/>
                </a:lnTo>
                <a:close/>
              </a:path>
            </a:pathLst>
          </a:custGeom>
          <a:blipFill>
            <a:blip r:embed="rId2"/>
            <a:stretch>
              <a:fillRect l="0" t="0" r="0" b="0"/>
            </a:stretch>
          </a:blipFill>
        </p:spPr>
      </p:sp>
      <p:sp>
        <p:nvSpPr>
          <p:cNvPr name="Freeform 3" id="3"/>
          <p:cNvSpPr/>
          <p:nvPr/>
        </p:nvSpPr>
        <p:spPr>
          <a:xfrm flipH="false" flipV="false" rot="0">
            <a:off x="7602119" y="2566958"/>
            <a:ext cx="3086381" cy="6691342"/>
          </a:xfrm>
          <a:custGeom>
            <a:avLst/>
            <a:gdLst/>
            <a:ahLst/>
            <a:cxnLst/>
            <a:rect r="r" b="b" t="t" l="l"/>
            <a:pathLst>
              <a:path h="6691342" w="3086381">
                <a:moveTo>
                  <a:pt x="0" y="0"/>
                </a:moveTo>
                <a:lnTo>
                  <a:pt x="3086382" y="0"/>
                </a:lnTo>
                <a:lnTo>
                  <a:pt x="3086382" y="6691342"/>
                </a:lnTo>
                <a:lnTo>
                  <a:pt x="0" y="6691342"/>
                </a:lnTo>
                <a:lnTo>
                  <a:pt x="0" y="0"/>
                </a:lnTo>
                <a:close/>
              </a:path>
            </a:pathLst>
          </a:custGeom>
          <a:blipFill>
            <a:blip r:embed="rId3"/>
            <a:stretch>
              <a:fillRect l="0" t="0" r="0" b="0"/>
            </a:stretch>
          </a:blipFill>
        </p:spPr>
      </p:sp>
      <p:sp>
        <p:nvSpPr>
          <p:cNvPr name="Freeform 4" id="4"/>
          <p:cNvSpPr/>
          <p:nvPr/>
        </p:nvSpPr>
        <p:spPr>
          <a:xfrm flipH="false" flipV="false" rot="0">
            <a:off x="12085372" y="2566958"/>
            <a:ext cx="3086381" cy="6691342"/>
          </a:xfrm>
          <a:custGeom>
            <a:avLst/>
            <a:gdLst/>
            <a:ahLst/>
            <a:cxnLst/>
            <a:rect r="r" b="b" t="t" l="l"/>
            <a:pathLst>
              <a:path h="6691342" w="3086381">
                <a:moveTo>
                  <a:pt x="0" y="0"/>
                </a:moveTo>
                <a:lnTo>
                  <a:pt x="3086381" y="0"/>
                </a:lnTo>
                <a:lnTo>
                  <a:pt x="3086381" y="6691342"/>
                </a:lnTo>
                <a:lnTo>
                  <a:pt x="0" y="6691342"/>
                </a:lnTo>
                <a:lnTo>
                  <a:pt x="0" y="0"/>
                </a:lnTo>
                <a:close/>
              </a:path>
            </a:pathLst>
          </a:custGeom>
          <a:blipFill>
            <a:blip r:embed="rId4"/>
            <a:stretch>
              <a:fillRect l="0" t="0" r="0" b="0"/>
            </a:stretch>
          </a:blipFill>
        </p:spPr>
      </p:sp>
      <p:sp>
        <p:nvSpPr>
          <p:cNvPr name="TextBox 5" id="5"/>
          <p:cNvSpPr txBox="true"/>
          <p:nvPr/>
        </p:nvSpPr>
        <p:spPr>
          <a:xfrm rot="0">
            <a:off x="1293835" y="531104"/>
            <a:ext cx="10956127" cy="774700"/>
          </a:xfrm>
          <a:prstGeom prst="rect">
            <a:avLst/>
          </a:prstGeom>
        </p:spPr>
        <p:txBody>
          <a:bodyPr anchor="t" rtlCol="false" tIns="0" lIns="0" bIns="0" rIns="0">
            <a:spAutoFit/>
          </a:bodyPr>
          <a:lstStyle/>
          <a:p>
            <a:pPr marL="0" indent="0" lvl="0">
              <a:lnSpc>
                <a:spcPts val="5750"/>
              </a:lnSpc>
            </a:pPr>
            <a:r>
              <a:rPr lang="en-US" sz="5000">
                <a:solidFill>
                  <a:srgbClr val="05066D"/>
                </a:solidFill>
                <a:latin typeface="Poppins Ultra-Bold"/>
              </a:rPr>
              <a:t>Implemented Features: Task 1</a:t>
            </a:r>
          </a:p>
        </p:txBody>
      </p:sp>
      <p:sp>
        <p:nvSpPr>
          <p:cNvPr name="TextBox 6" id="6"/>
          <p:cNvSpPr txBox="true"/>
          <p:nvPr/>
        </p:nvSpPr>
        <p:spPr>
          <a:xfrm rot="0">
            <a:off x="575380" y="1503069"/>
            <a:ext cx="17137240" cy="495300"/>
          </a:xfrm>
          <a:prstGeom prst="rect">
            <a:avLst/>
          </a:prstGeom>
        </p:spPr>
        <p:txBody>
          <a:bodyPr anchor="t" rtlCol="false" tIns="0" lIns="0" bIns="0" rIns="0">
            <a:spAutoFit/>
          </a:bodyPr>
          <a:lstStyle/>
          <a:p>
            <a:pPr>
              <a:lnSpc>
                <a:spcPts val="4199"/>
              </a:lnSpc>
            </a:pPr>
            <a:r>
              <a:rPr lang="en-US" sz="2999">
                <a:solidFill>
                  <a:srgbClr val="05066D"/>
                </a:solidFill>
                <a:latin typeface="Canva Sans Bold"/>
              </a:rPr>
              <a:t>Simple Task: Users can communicate with CheckUp that they want to book an appointment </a:t>
            </a:r>
          </a:p>
        </p:txBody>
      </p:sp>
      <p:sp>
        <p:nvSpPr>
          <p:cNvPr name="Freeform 7" id="7"/>
          <p:cNvSpPr/>
          <p:nvPr/>
        </p:nvSpPr>
        <p:spPr>
          <a:xfrm flipH="false" flipV="false" rot="0">
            <a:off x="373713" y="478959"/>
            <a:ext cx="920122" cy="755650"/>
          </a:xfrm>
          <a:custGeom>
            <a:avLst/>
            <a:gdLst/>
            <a:ahLst/>
            <a:cxnLst/>
            <a:rect r="r" b="b" t="t" l="l"/>
            <a:pathLst>
              <a:path h="755650" w="920122">
                <a:moveTo>
                  <a:pt x="0" y="0"/>
                </a:moveTo>
                <a:lnTo>
                  <a:pt x="920122" y="0"/>
                </a:lnTo>
                <a:lnTo>
                  <a:pt x="920122" y="755650"/>
                </a:lnTo>
                <a:lnTo>
                  <a:pt x="0" y="75565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6172439" y="6063361"/>
            <a:ext cx="1429680" cy="403885"/>
          </a:xfrm>
          <a:custGeom>
            <a:avLst/>
            <a:gdLst/>
            <a:ahLst/>
            <a:cxnLst/>
            <a:rect r="r" b="b" t="t" l="l"/>
            <a:pathLst>
              <a:path h="403885" w="1429680">
                <a:moveTo>
                  <a:pt x="0" y="0"/>
                </a:moveTo>
                <a:lnTo>
                  <a:pt x="1429680" y="0"/>
                </a:lnTo>
                <a:lnTo>
                  <a:pt x="1429680" y="403885"/>
                </a:lnTo>
                <a:lnTo>
                  <a:pt x="0" y="40388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0655692" y="6063361"/>
            <a:ext cx="1429680" cy="403885"/>
          </a:xfrm>
          <a:custGeom>
            <a:avLst/>
            <a:gdLst/>
            <a:ahLst/>
            <a:cxnLst/>
            <a:rect r="r" b="b" t="t" l="l"/>
            <a:pathLst>
              <a:path h="403885" w="1429680">
                <a:moveTo>
                  <a:pt x="0" y="0"/>
                </a:moveTo>
                <a:lnTo>
                  <a:pt x="1429680" y="0"/>
                </a:lnTo>
                <a:lnTo>
                  <a:pt x="1429680" y="403885"/>
                </a:lnTo>
                <a:lnTo>
                  <a:pt x="0" y="40388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TextBox 2" id="2"/>
          <p:cNvSpPr txBox="true"/>
          <p:nvPr/>
        </p:nvSpPr>
        <p:spPr>
          <a:xfrm rot="0">
            <a:off x="2550104" y="2628874"/>
            <a:ext cx="15737896" cy="552183"/>
          </a:xfrm>
          <a:prstGeom prst="rect">
            <a:avLst/>
          </a:prstGeom>
        </p:spPr>
        <p:txBody>
          <a:bodyPr anchor="t" rtlCol="false" tIns="0" lIns="0" bIns="0" rIns="0">
            <a:spAutoFit/>
          </a:bodyPr>
          <a:lstStyle/>
          <a:p>
            <a:pPr>
              <a:lnSpc>
                <a:spcPts val="4523"/>
              </a:lnSpc>
            </a:pPr>
            <a:r>
              <a:rPr lang="en-US" sz="3231">
                <a:solidFill>
                  <a:srgbClr val="05066D"/>
                </a:solidFill>
                <a:latin typeface="Canva Sans Bold"/>
              </a:rPr>
              <a:t>Setting up calendar integration, insurace card scans, and doctor preferences </a:t>
            </a:r>
          </a:p>
        </p:txBody>
      </p:sp>
      <p:sp>
        <p:nvSpPr>
          <p:cNvPr name="Freeform 3" id="3"/>
          <p:cNvSpPr/>
          <p:nvPr/>
        </p:nvSpPr>
        <p:spPr>
          <a:xfrm flipH="false" flipV="false" rot="0">
            <a:off x="-6759541" y="-7244350"/>
            <a:ext cx="11355339" cy="11355339"/>
          </a:xfrm>
          <a:custGeom>
            <a:avLst/>
            <a:gdLst/>
            <a:ahLst/>
            <a:cxnLst/>
            <a:rect r="r" b="b" t="t" l="l"/>
            <a:pathLst>
              <a:path h="11355339" w="11355339">
                <a:moveTo>
                  <a:pt x="0" y="0"/>
                </a:moveTo>
                <a:lnTo>
                  <a:pt x="11355338" y="0"/>
                </a:lnTo>
                <a:lnTo>
                  <a:pt x="11355338"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4160457" y="6470475"/>
            <a:ext cx="10089928" cy="10089928"/>
          </a:xfrm>
          <a:custGeom>
            <a:avLst/>
            <a:gdLst/>
            <a:ahLst/>
            <a:cxnLst/>
            <a:rect r="r" b="b" t="t" l="l"/>
            <a:pathLst>
              <a:path h="10089928" w="10089928">
                <a:moveTo>
                  <a:pt x="0" y="0"/>
                </a:moveTo>
                <a:lnTo>
                  <a:pt x="10089928" y="0"/>
                </a:lnTo>
                <a:lnTo>
                  <a:pt x="10089928" y="10089929"/>
                </a:lnTo>
                <a:lnTo>
                  <a:pt x="0" y="100899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922477" y="2422842"/>
            <a:ext cx="1352033" cy="1007264"/>
          </a:xfrm>
          <a:custGeom>
            <a:avLst/>
            <a:gdLst/>
            <a:ahLst/>
            <a:cxnLst/>
            <a:rect r="r" b="b" t="t" l="l"/>
            <a:pathLst>
              <a:path h="1007264" w="1352033">
                <a:moveTo>
                  <a:pt x="0" y="0"/>
                </a:moveTo>
                <a:lnTo>
                  <a:pt x="1352033" y="0"/>
                </a:lnTo>
                <a:lnTo>
                  <a:pt x="1352033" y="1007264"/>
                </a:lnTo>
                <a:lnTo>
                  <a:pt x="0" y="10072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028700" y="3754998"/>
            <a:ext cx="1178225" cy="1178225"/>
          </a:xfrm>
          <a:custGeom>
            <a:avLst/>
            <a:gdLst/>
            <a:ahLst/>
            <a:cxnLst/>
            <a:rect r="r" b="b" t="t" l="l"/>
            <a:pathLst>
              <a:path h="1178225" w="1178225">
                <a:moveTo>
                  <a:pt x="0" y="0"/>
                </a:moveTo>
                <a:lnTo>
                  <a:pt x="1178225" y="0"/>
                </a:lnTo>
                <a:lnTo>
                  <a:pt x="1178225" y="1178225"/>
                </a:lnTo>
                <a:lnTo>
                  <a:pt x="0" y="117822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061107" y="5257073"/>
            <a:ext cx="1213402" cy="1213402"/>
          </a:xfrm>
          <a:custGeom>
            <a:avLst/>
            <a:gdLst/>
            <a:ahLst/>
            <a:cxnLst/>
            <a:rect r="r" b="b" t="t" l="l"/>
            <a:pathLst>
              <a:path h="1213402" w="1213402">
                <a:moveTo>
                  <a:pt x="0" y="0"/>
                </a:moveTo>
                <a:lnTo>
                  <a:pt x="1213403" y="0"/>
                </a:lnTo>
                <a:lnTo>
                  <a:pt x="1213403" y="1213402"/>
                </a:lnTo>
                <a:lnTo>
                  <a:pt x="0" y="121340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045346" y="6794325"/>
            <a:ext cx="1106294" cy="1248286"/>
          </a:xfrm>
          <a:custGeom>
            <a:avLst/>
            <a:gdLst/>
            <a:ahLst/>
            <a:cxnLst/>
            <a:rect r="r" b="b" t="t" l="l"/>
            <a:pathLst>
              <a:path h="1248286" w="1106294">
                <a:moveTo>
                  <a:pt x="0" y="0"/>
                </a:moveTo>
                <a:lnTo>
                  <a:pt x="1106294" y="0"/>
                </a:lnTo>
                <a:lnTo>
                  <a:pt x="1106294" y="1248286"/>
                </a:lnTo>
                <a:lnTo>
                  <a:pt x="0" y="124828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028700" y="8366461"/>
            <a:ext cx="1122940" cy="1142941"/>
          </a:xfrm>
          <a:custGeom>
            <a:avLst/>
            <a:gdLst/>
            <a:ahLst/>
            <a:cxnLst/>
            <a:rect r="r" b="b" t="t" l="l"/>
            <a:pathLst>
              <a:path h="1142941" w="1122940">
                <a:moveTo>
                  <a:pt x="0" y="0"/>
                </a:moveTo>
                <a:lnTo>
                  <a:pt x="1122940" y="0"/>
                </a:lnTo>
                <a:lnTo>
                  <a:pt x="1122940" y="1142942"/>
                </a:lnTo>
                <a:lnTo>
                  <a:pt x="0" y="114294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0" id="10"/>
          <p:cNvSpPr txBox="true"/>
          <p:nvPr/>
        </p:nvSpPr>
        <p:spPr>
          <a:xfrm rot="0">
            <a:off x="1061107" y="689292"/>
            <a:ext cx="14108790" cy="1095375"/>
          </a:xfrm>
          <a:prstGeom prst="rect">
            <a:avLst/>
          </a:prstGeom>
        </p:spPr>
        <p:txBody>
          <a:bodyPr anchor="t" rtlCol="false" tIns="0" lIns="0" bIns="0" rIns="0">
            <a:spAutoFit/>
          </a:bodyPr>
          <a:lstStyle/>
          <a:p>
            <a:pPr marL="0" indent="0" lvl="0">
              <a:lnSpc>
                <a:spcPts val="8400"/>
              </a:lnSpc>
              <a:spcBef>
                <a:spcPct val="0"/>
              </a:spcBef>
            </a:pPr>
            <a:r>
              <a:rPr lang="en-US" sz="6000">
                <a:solidFill>
                  <a:srgbClr val="05066D"/>
                </a:solidFill>
                <a:latin typeface="Poppins Ultra-Bold"/>
              </a:rPr>
              <a:t>Unimplemented Features</a:t>
            </a:r>
          </a:p>
        </p:txBody>
      </p:sp>
      <p:sp>
        <p:nvSpPr>
          <p:cNvPr name="TextBox 11" id="11"/>
          <p:cNvSpPr txBox="true"/>
          <p:nvPr/>
        </p:nvSpPr>
        <p:spPr>
          <a:xfrm rot="0">
            <a:off x="2550104" y="4065714"/>
            <a:ext cx="10419415" cy="552183"/>
          </a:xfrm>
          <a:prstGeom prst="rect">
            <a:avLst/>
          </a:prstGeom>
        </p:spPr>
        <p:txBody>
          <a:bodyPr anchor="t" rtlCol="false" tIns="0" lIns="0" bIns="0" rIns="0">
            <a:spAutoFit/>
          </a:bodyPr>
          <a:lstStyle/>
          <a:p>
            <a:pPr>
              <a:lnSpc>
                <a:spcPts val="4523"/>
              </a:lnSpc>
            </a:pPr>
            <a:r>
              <a:rPr lang="en-US" sz="3231">
                <a:solidFill>
                  <a:srgbClr val="05066D"/>
                </a:solidFill>
                <a:latin typeface="Canva Sans Bold"/>
              </a:rPr>
              <a:t>Creating an account on CheckUp (authentication)</a:t>
            </a:r>
          </a:p>
        </p:txBody>
      </p:sp>
      <p:sp>
        <p:nvSpPr>
          <p:cNvPr name="TextBox 12" id="12"/>
          <p:cNvSpPr txBox="true"/>
          <p:nvPr/>
        </p:nvSpPr>
        <p:spPr>
          <a:xfrm rot="0">
            <a:off x="2550104" y="7109040"/>
            <a:ext cx="6593896" cy="552183"/>
          </a:xfrm>
          <a:prstGeom prst="rect">
            <a:avLst/>
          </a:prstGeom>
        </p:spPr>
        <p:txBody>
          <a:bodyPr anchor="t" rtlCol="false" tIns="0" lIns="0" bIns="0" rIns="0">
            <a:spAutoFit/>
          </a:bodyPr>
          <a:lstStyle/>
          <a:p>
            <a:pPr>
              <a:lnSpc>
                <a:spcPts val="4523"/>
              </a:lnSpc>
            </a:pPr>
            <a:r>
              <a:rPr lang="en-US" sz="3231">
                <a:solidFill>
                  <a:srgbClr val="05066D"/>
                </a:solidFill>
                <a:latin typeface="Canva Sans Bold"/>
              </a:rPr>
              <a:t>Booking follow-up appointments </a:t>
            </a:r>
          </a:p>
        </p:txBody>
      </p:sp>
      <p:sp>
        <p:nvSpPr>
          <p:cNvPr name="TextBox 13" id="13"/>
          <p:cNvSpPr txBox="true"/>
          <p:nvPr/>
        </p:nvSpPr>
        <p:spPr>
          <a:xfrm rot="0">
            <a:off x="2550104" y="5578699"/>
            <a:ext cx="10419415" cy="552183"/>
          </a:xfrm>
          <a:prstGeom prst="rect">
            <a:avLst/>
          </a:prstGeom>
        </p:spPr>
        <p:txBody>
          <a:bodyPr anchor="t" rtlCol="false" tIns="0" lIns="0" bIns="0" rIns="0">
            <a:spAutoFit/>
          </a:bodyPr>
          <a:lstStyle/>
          <a:p>
            <a:pPr>
              <a:lnSpc>
                <a:spcPts val="4523"/>
              </a:lnSpc>
            </a:pPr>
            <a:r>
              <a:rPr lang="en-US" sz="3231">
                <a:solidFill>
                  <a:srgbClr val="05066D"/>
                </a:solidFill>
                <a:latin typeface="Canva Sans Bold"/>
              </a:rPr>
              <a:t>Canceling/rescheduing appointments</a:t>
            </a:r>
          </a:p>
        </p:txBody>
      </p:sp>
      <p:sp>
        <p:nvSpPr>
          <p:cNvPr name="TextBox 14" id="14"/>
          <p:cNvSpPr txBox="true"/>
          <p:nvPr/>
        </p:nvSpPr>
        <p:spPr>
          <a:xfrm rot="0">
            <a:off x="2550104" y="8628503"/>
            <a:ext cx="6593896" cy="552183"/>
          </a:xfrm>
          <a:prstGeom prst="rect">
            <a:avLst/>
          </a:prstGeom>
        </p:spPr>
        <p:txBody>
          <a:bodyPr anchor="t" rtlCol="false" tIns="0" lIns="0" bIns="0" rIns="0">
            <a:spAutoFit/>
          </a:bodyPr>
          <a:lstStyle/>
          <a:p>
            <a:pPr>
              <a:lnSpc>
                <a:spcPts val="4523"/>
              </a:lnSpc>
            </a:pPr>
            <a:r>
              <a:rPr lang="en-US" sz="3231">
                <a:solidFill>
                  <a:srgbClr val="05066D"/>
                </a:solidFill>
                <a:latin typeface="Canva Sans Bold"/>
              </a:rPr>
              <a:t>Leaving doctor reviews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Freeform 2" id="2"/>
          <p:cNvSpPr/>
          <p:nvPr/>
        </p:nvSpPr>
        <p:spPr>
          <a:xfrm flipH="false" flipV="false" rot="0">
            <a:off x="-6347048" y="-5651062"/>
            <a:ext cx="11355339" cy="11355339"/>
          </a:xfrm>
          <a:custGeom>
            <a:avLst/>
            <a:gdLst/>
            <a:ahLst/>
            <a:cxnLst/>
            <a:rect r="r" b="b" t="t" l="l"/>
            <a:pathLst>
              <a:path h="11355339" w="11355339">
                <a:moveTo>
                  <a:pt x="0" y="0"/>
                </a:moveTo>
                <a:lnTo>
                  <a:pt x="11355339" y="0"/>
                </a:lnTo>
                <a:lnTo>
                  <a:pt x="11355339"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981020" y="2951753"/>
            <a:ext cx="2752523" cy="2752523"/>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4EEFF">
                    <a:alpha val="100000"/>
                  </a:srgbClr>
                </a:gs>
                <a:gs pos="100000">
                  <a:srgbClr val="B0C5FF">
                    <a:alpha val="100000"/>
                  </a:srgbClr>
                </a:gs>
              </a:gsLst>
              <a:lin ang="0"/>
            </a:gradFill>
          </p:spPr>
        </p:sp>
        <p:sp>
          <p:nvSpPr>
            <p:cNvPr name="TextBox 5" id="5"/>
            <p:cNvSpPr txBox="true"/>
            <p:nvPr/>
          </p:nvSpPr>
          <p:spPr>
            <a:xfrm>
              <a:off x="76200" y="28575"/>
              <a:ext cx="660400" cy="708025"/>
            </a:xfrm>
            <a:prstGeom prst="rect">
              <a:avLst/>
            </a:prstGeom>
          </p:spPr>
          <p:txBody>
            <a:bodyPr anchor="ctr" rtlCol="false" tIns="50800" lIns="50800" bIns="50800" rIns="50800"/>
            <a:lstStyle/>
            <a:p>
              <a:pPr algn="ctr">
                <a:lnSpc>
                  <a:spcPts val="3138"/>
                </a:lnSpc>
              </a:pPr>
              <a:r>
                <a:rPr lang="en-US" sz="2241">
                  <a:solidFill>
                    <a:srgbClr val="05066D"/>
                  </a:solidFill>
                  <a:latin typeface="Canva Sans Bold"/>
                </a:rPr>
                <a:t>Functionality to allow user to see full calendar</a:t>
              </a:r>
            </a:p>
          </p:txBody>
        </p:sp>
      </p:grpSp>
      <p:sp>
        <p:nvSpPr>
          <p:cNvPr name="Freeform 6" id="6"/>
          <p:cNvSpPr/>
          <p:nvPr/>
        </p:nvSpPr>
        <p:spPr>
          <a:xfrm flipH="false" flipV="false" rot="0">
            <a:off x="12970593" y="4763341"/>
            <a:ext cx="11355339" cy="11355339"/>
          </a:xfrm>
          <a:custGeom>
            <a:avLst/>
            <a:gdLst/>
            <a:ahLst/>
            <a:cxnLst/>
            <a:rect r="r" b="b" t="t" l="l"/>
            <a:pathLst>
              <a:path h="11355339" w="11355339">
                <a:moveTo>
                  <a:pt x="0" y="0"/>
                </a:moveTo>
                <a:lnTo>
                  <a:pt x="11355339" y="0"/>
                </a:lnTo>
                <a:lnTo>
                  <a:pt x="11355339" y="11355339"/>
                </a:lnTo>
                <a:lnTo>
                  <a:pt x="0" y="113553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1901902" y="2951753"/>
            <a:ext cx="2752523" cy="2752523"/>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4EEFF">
                    <a:alpha val="100000"/>
                  </a:srgbClr>
                </a:gs>
                <a:gs pos="100000">
                  <a:srgbClr val="B0C5FF">
                    <a:alpha val="100000"/>
                  </a:srgbClr>
                </a:gs>
              </a:gsLst>
              <a:lin ang="0"/>
            </a:gradFill>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a:lnSpc>
                  <a:spcPts val="3138"/>
                </a:lnSpc>
              </a:pPr>
              <a:r>
                <a:rPr lang="en-US" sz="2241">
                  <a:solidFill>
                    <a:srgbClr val="05066D"/>
                  </a:solidFill>
                  <a:latin typeface="Canva Sans Bold"/>
                </a:rPr>
                <a:t>Make log-in authentication</a:t>
              </a:r>
            </a:p>
          </p:txBody>
        </p:sp>
      </p:grpSp>
      <p:grpSp>
        <p:nvGrpSpPr>
          <p:cNvPr name="Group 10" id="10"/>
          <p:cNvGrpSpPr/>
          <p:nvPr/>
        </p:nvGrpSpPr>
        <p:grpSpPr>
          <a:xfrm rot="0">
            <a:off x="13761699" y="2951753"/>
            <a:ext cx="2752523" cy="2752523"/>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4EEFF">
                    <a:alpha val="100000"/>
                  </a:srgbClr>
                </a:gs>
                <a:gs pos="100000">
                  <a:srgbClr val="B0C5FF">
                    <a:alpha val="100000"/>
                  </a:srgbClr>
                </a:gs>
              </a:gsLst>
              <a:lin ang="0"/>
            </a:gradFill>
          </p:spPr>
        </p:sp>
        <p:sp>
          <p:nvSpPr>
            <p:cNvPr name="TextBox 12" id="12"/>
            <p:cNvSpPr txBox="true"/>
            <p:nvPr/>
          </p:nvSpPr>
          <p:spPr>
            <a:xfrm>
              <a:off x="76200" y="28575"/>
              <a:ext cx="660400" cy="708025"/>
            </a:xfrm>
            <a:prstGeom prst="rect">
              <a:avLst/>
            </a:prstGeom>
          </p:spPr>
          <p:txBody>
            <a:bodyPr anchor="ctr" rtlCol="false" tIns="50800" lIns="50800" bIns="50800" rIns="50800"/>
            <a:lstStyle/>
            <a:p>
              <a:pPr algn="ctr">
                <a:lnSpc>
                  <a:spcPts val="3138"/>
                </a:lnSpc>
              </a:pPr>
              <a:r>
                <a:rPr lang="en-US" sz="2241">
                  <a:solidFill>
                    <a:srgbClr val="05066D"/>
                  </a:solidFill>
                  <a:latin typeface="Canva Sans Bold"/>
                </a:rPr>
                <a:t>Building out checkUp appt + follow up notifcations</a:t>
              </a:r>
            </a:p>
          </p:txBody>
        </p:sp>
      </p:grpSp>
      <p:grpSp>
        <p:nvGrpSpPr>
          <p:cNvPr name="Group 13" id="13"/>
          <p:cNvGrpSpPr/>
          <p:nvPr/>
        </p:nvGrpSpPr>
        <p:grpSpPr>
          <a:xfrm rot="0">
            <a:off x="4957169" y="6381716"/>
            <a:ext cx="2752523" cy="2752523"/>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4EEFF">
                    <a:alpha val="100000"/>
                  </a:srgbClr>
                </a:gs>
                <a:gs pos="100000">
                  <a:srgbClr val="B0C5FF">
                    <a:alpha val="100000"/>
                  </a:srgbClr>
                </a:gs>
              </a:gsLst>
              <a:lin ang="0"/>
            </a:gradFill>
          </p:spPr>
        </p:sp>
        <p:sp>
          <p:nvSpPr>
            <p:cNvPr name="TextBox 15" id="15"/>
            <p:cNvSpPr txBox="true"/>
            <p:nvPr/>
          </p:nvSpPr>
          <p:spPr>
            <a:xfrm>
              <a:off x="76200" y="28575"/>
              <a:ext cx="660400" cy="708025"/>
            </a:xfrm>
            <a:prstGeom prst="rect">
              <a:avLst/>
            </a:prstGeom>
          </p:spPr>
          <p:txBody>
            <a:bodyPr anchor="ctr" rtlCol="false" tIns="50800" lIns="50800" bIns="50800" rIns="50800"/>
            <a:lstStyle/>
            <a:p>
              <a:pPr algn="ctr">
                <a:lnSpc>
                  <a:spcPts val="3138"/>
                </a:lnSpc>
              </a:pPr>
              <a:r>
                <a:rPr lang="en-US" sz="2241">
                  <a:solidFill>
                    <a:srgbClr val="05066D"/>
                  </a:solidFill>
                  <a:latin typeface="Canva Sans Bold"/>
                </a:rPr>
                <a:t>Set up insurance card + calendar task flow </a:t>
              </a:r>
            </a:p>
          </p:txBody>
        </p:sp>
      </p:grpSp>
      <p:grpSp>
        <p:nvGrpSpPr>
          <p:cNvPr name="Group 16" id="16"/>
          <p:cNvGrpSpPr/>
          <p:nvPr/>
        </p:nvGrpSpPr>
        <p:grpSpPr>
          <a:xfrm rot="0">
            <a:off x="10795893" y="6505777"/>
            <a:ext cx="2752523" cy="2752523"/>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4EEFF">
                    <a:alpha val="100000"/>
                  </a:srgbClr>
                </a:gs>
                <a:gs pos="100000">
                  <a:srgbClr val="B0C5FF">
                    <a:alpha val="100000"/>
                  </a:srgbClr>
                </a:gs>
              </a:gsLst>
              <a:lin ang="0"/>
            </a:gradFill>
          </p:spPr>
        </p:sp>
        <p:sp>
          <p:nvSpPr>
            <p:cNvPr name="TextBox 18" id="18"/>
            <p:cNvSpPr txBox="true"/>
            <p:nvPr/>
          </p:nvSpPr>
          <p:spPr>
            <a:xfrm>
              <a:off x="76200" y="28575"/>
              <a:ext cx="660400" cy="708025"/>
            </a:xfrm>
            <a:prstGeom prst="rect">
              <a:avLst/>
            </a:prstGeom>
          </p:spPr>
          <p:txBody>
            <a:bodyPr anchor="ctr" rtlCol="false" tIns="50800" lIns="50800" bIns="50800" rIns="50800"/>
            <a:lstStyle/>
            <a:p>
              <a:pPr algn="ctr">
                <a:lnSpc>
                  <a:spcPts val="3138"/>
                </a:lnSpc>
              </a:pPr>
              <a:r>
                <a:rPr lang="en-US" sz="2241">
                  <a:solidFill>
                    <a:srgbClr val="05066D"/>
                  </a:solidFill>
                  <a:latin typeface="Canva Sans Bold"/>
                </a:rPr>
                <a:t>Building out task flow 3 (rescheduling/canceling appts)</a:t>
              </a:r>
            </a:p>
          </p:txBody>
        </p:sp>
      </p:grpSp>
      <p:grpSp>
        <p:nvGrpSpPr>
          <p:cNvPr name="Group 19" id="19"/>
          <p:cNvGrpSpPr/>
          <p:nvPr/>
        </p:nvGrpSpPr>
        <p:grpSpPr>
          <a:xfrm rot="2700000">
            <a:off x="3978902" y="5270074"/>
            <a:ext cx="1645595" cy="1645595"/>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gradFill rotWithShape="true">
              <a:gsLst>
                <a:gs pos="0">
                  <a:srgbClr val="E4EEFF">
                    <a:alpha val="100000"/>
                  </a:srgbClr>
                </a:gs>
                <a:gs pos="100000">
                  <a:srgbClr val="B0C5FF">
                    <a:alpha val="100000"/>
                  </a:srgbClr>
                </a:gs>
              </a:gsLst>
              <a:lin ang="0"/>
            </a:gradFill>
          </p:spPr>
        </p:sp>
        <p:sp>
          <p:nvSpPr>
            <p:cNvPr name="TextBox 21" id="21"/>
            <p:cNvSpPr txBox="true"/>
            <p:nvPr/>
          </p:nvSpPr>
          <p:spPr>
            <a:xfrm>
              <a:off x="0" y="146050"/>
              <a:ext cx="711200" cy="463550"/>
            </a:xfrm>
            <a:prstGeom prst="rect">
              <a:avLst/>
            </a:prstGeom>
          </p:spPr>
          <p:txBody>
            <a:bodyPr anchor="ctr" rtlCol="false" tIns="50800" lIns="50800" bIns="50800" rIns="50800"/>
            <a:lstStyle/>
            <a:p>
              <a:pPr algn="ctr">
                <a:lnSpc>
                  <a:spcPts val="3719"/>
                </a:lnSpc>
              </a:pPr>
            </a:p>
          </p:txBody>
        </p:sp>
      </p:grpSp>
      <p:sp>
        <p:nvSpPr>
          <p:cNvPr name="TextBox 22" id="22"/>
          <p:cNvSpPr txBox="true"/>
          <p:nvPr/>
        </p:nvSpPr>
        <p:spPr>
          <a:xfrm rot="0">
            <a:off x="1901902" y="847725"/>
            <a:ext cx="14108790" cy="1095375"/>
          </a:xfrm>
          <a:prstGeom prst="rect">
            <a:avLst/>
          </a:prstGeom>
        </p:spPr>
        <p:txBody>
          <a:bodyPr anchor="t" rtlCol="false" tIns="0" lIns="0" bIns="0" rIns="0">
            <a:spAutoFit/>
          </a:bodyPr>
          <a:lstStyle/>
          <a:p>
            <a:pPr algn="ctr" marL="0" indent="0" lvl="0">
              <a:lnSpc>
                <a:spcPts val="8400"/>
              </a:lnSpc>
              <a:spcBef>
                <a:spcPct val="0"/>
              </a:spcBef>
            </a:pPr>
            <a:r>
              <a:rPr lang="en-US" sz="6000">
                <a:solidFill>
                  <a:srgbClr val="05066D"/>
                </a:solidFill>
                <a:latin typeface="Poppins Ultra-Bold"/>
              </a:rPr>
              <a:t>Our Plans to Finish</a:t>
            </a:r>
          </a:p>
        </p:txBody>
      </p:sp>
      <p:grpSp>
        <p:nvGrpSpPr>
          <p:cNvPr name="Group 23" id="23"/>
          <p:cNvGrpSpPr/>
          <p:nvPr/>
        </p:nvGrpSpPr>
        <p:grpSpPr>
          <a:xfrm rot="-2586728">
            <a:off x="7158223" y="5270706"/>
            <a:ext cx="1645595" cy="1645595"/>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gradFill rotWithShape="true">
              <a:gsLst>
                <a:gs pos="0">
                  <a:srgbClr val="E4EEFF">
                    <a:alpha val="100000"/>
                  </a:srgbClr>
                </a:gs>
                <a:gs pos="100000">
                  <a:srgbClr val="B0C5FF">
                    <a:alpha val="100000"/>
                  </a:srgbClr>
                </a:gs>
              </a:gsLst>
              <a:lin ang="0"/>
            </a:gradFill>
          </p:spPr>
        </p:sp>
        <p:sp>
          <p:nvSpPr>
            <p:cNvPr name="TextBox 25" id="25"/>
            <p:cNvSpPr txBox="true"/>
            <p:nvPr/>
          </p:nvSpPr>
          <p:spPr>
            <a:xfrm>
              <a:off x="0" y="146050"/>
              <a:ext cx="711200" cy="463550"/>
            </a:xfrm>
            <a:prstGeom prst="rect">
              <a:avLst/>
            </a:prstGeom>
          </p:spPr>
          <p:txBody>
            <a:bodyPr anchor="ctr" rtlCol="false" tIns="50800" lIns="50800" bIns="50800" rIns="50800"/>
            <a:lstStyle/>
            <a:p>
              <a:pPr algn="ctr">
                <a:lnSpc>
                  <a:spcPts val="3719"/>
                </a:lnSpc>
              </a:pPr>
            </a:p>
          </p:txBody>
        </p:sp>
      </p:grpSp>
      <p:grpSp>
        <p:nvGrpSpPr>
          <p:cNvPr name="Group 26" id="26"/>
          <p:cNvGrpSpPr/>
          <p:nvPr/>
        </p:nvGrpSpPr>
        <p:grpSpPr>
          <a:xfrm rot="3013172">
            <a:off x="9973096" y="5270074"/>
            <a:ext cx="1645595" cy="1645595"/>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gradFill rotWithShape="true">
              <a:gsLst>
                <a:gs pos="0">
                  <a:srgbClr val="E4EEFF">
                    <a:alpha val="100000"/>
                  </a:srgbClr>
                </a:gs>
                <a:gs pos="100000">
                  <a:srgbClr val="B0C5FF">
                    <a:alpha val="100000"/>
                  </a:srgbClr>
                </a:gs>
              </a:gsLst>
              <a:lin ang="0"/>
            </a:gradFill>
          </p:spPr>
        </p:sp>
        <p:sp>
          <p:nvSpPr>
            <p:cNvPr name="TextBox 28" id="28"/>
            <p:cNvSpPr txBox="true"/>
            <p:nvPr/>
          </p:nvSpPr>
          <p:spPr>
            <a:xfrm>
              <a:off x="0" y="146050"/>
              <a:ext cx="711200" cy="463550"/>
            </a:xfrm>
            <a:prstGeom prst="rect">
              <a:avLst/>
            </a:prstGeom>
          </p:spPr>
          <p:txBody>
            <a:bodyPr anchor="ctr" rtlCol="false" tIns="50800" lIns="50800" bIns="50800" rIns="50800"/>
            <a:lstStyle/>
            <a:p>
              <a:pPr algn="ctr">
                <a:lnSpc>
                  <a:spcPts val="3719"/>
                </a:lnSpc>
              </a:pPr>
            </a:p>
          </p:txBody>
        </p:sp>
      </p:grpSp>
      <p:grpSp>
        <p:nvGrpSpPr>
          <p:cNvPr name="Group 29" id="29"/>
          <p:cNvGrpSpPr/>
          <p:nvPr/>
        </p:nvGrpSpPr>
        <p:grpSpPr>
          <a:xfrm rot="-2586728">
            <a:off x="12882151" y="5306724"/>
            <a:ext cx="1645595" cy="1645595"/>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gradFill rotWithShape="true">
              <a:gsLst>
                <a:gs pos="0">
                  <a:srgbClr val="E4EEFF">
                    <a:alpha val="100000"/>
                  </a:srgbClr>
                </a:gs>
                <a:gs pos="100000">
                  <a:srgbClr val="B0C5FF">
                    <a:alpha val="100000"/>
                  </a:srgbClr>
                </a:gs>
              </a:gsLst>
              <a:lin ang="0"/>
            </a:gradFill>
          </p:spPr>
        </p:sp>
        <p:sp>
          <p:nvSpPr>
            <p:cNvPr name="TextBox 31" id="31"/>
            <p:cNvSpPr txBox="true"/>
            <p:nvPr/>
          </p:nvSpPr>
          <p:spPr>
            <a:xfrm>
              <a:off x="0" y="146050"/>
              <a:ext cx="711200" cy="463550"/>
            </a:xfrm>
            <a:prstGeom prst="rect">
              <a:avLst/>
            </a:prstGeom>
          </p:spPr>
          <p:txBody>
            <a:bodyPr anchor="ctr" rtlCol="false" tIns="50800" lIns="50800" bIns="50800" rIns="50800"/>
            <a:lstStyle/>
            <a:p>
              <a:pPr algn="ctr">
                <a:lnSpc>
                  <a:spcPts val="3719"/>
                </a:lnSpc>
              </a:pPr>
            </a:p>
          </p:txBody>
        </p:sp>
      </p:grpSp>
      <p:grpSp>
        <p:nvGrpSpPr>
          <p:cNvPr name="Group 32" id="32"/>
          <p:cNvGrpSpPr/>
          <p:nvPr/>
        </p:nvGrpSpPr>
        <p:grpSpPr>
          <a:xfrm rot="0">
            <a:off x="2975025" y="2757917"/>
            <a:ext cx="606277" cy="752510"/>
            <a:chOff x="0" y="0"/>
            <a:chExt cx="159678" cy="198192"/>
          </a:xfrm>
        </p:grpSpPr>
        <p:sp>
          <p:nvSpPr>
            <p:cNvPr name="Freeform 33" id="33"/>
            <p:cNvSpPr/>
            <p:nvPr/>
          </p:nvSpPr>
          <p:spPr>
            <a:xfrm flipH="false" flipV="false" rot="0">
              <a:off x="0" y="0"/>
              <a:ext cx="159678" cy="198192"/>
            </a:xfrm>
            <a:custGeom>
              <a:avLst/>
              <a:gdLst/>
              <a:ahLst/>
              <a:cxnLst/>
              <a:rect r="r" b="b" t="t" l="l"/>
              <a:pathLst>
                <a:path h="198192" w="159678">
                  <a:moveTo>
                    <a:pt x="79839" y="0"/>
                  </a:moveTo>
                  <a:lnTo>
                    <a:pt x="79839" y="0"/>
                  </a:lnTo>
                  <a:cubicBezTo>
                    <a:pt x="101013" y="0"/>
                    <a:pt x="121321" y="8412"/>
                    <a:pt x="136294" y="23384"/>
                  </a:cubicBezTo>
                  <a:cubicBezTo>
                    <a:pt x="151266" y="38357"/>
                    <a:pt x="159678" y="58664"/>
                    <a:pt x="159678" y="79839"/>
                  </a:cubicBezTo>
                  <a:lnTo>
                    <a:pt x="159678" y="118353"/>
                  </a:lnTo>
                  <a:cubicBezTo>
                    <a:pt x="159678" y="139528"/>
                    <a:pt x="151266" y="159835"/>
                    <a:pt x="136294" y="174808"/>
                  </a:cubicBezTo>
                  <a:cubicBezTo>
                    <a:pt x="121321" y="189780"/>
                    <a:pt x="101013" y="198192"/>
                    <a:pt x="79839" y="198192"/>
                  </a:cubicBezTo>
                  <a:lnTo>
                    <a:pt x="79839" y="198192"/>
                  </a:lnTo>
                  <a:cubicBezTo>
                    <a:pt x="58664" y="198192"/>
                    <a:pt x="38357" y="189780"/>
                    <a:pt x="23384" y="174808"/>
                  </a:cubicBezTo>
                  <a:cubicBezTo>
                    <a:pt x="8412" y="159835"/>
                    <a:pt x="0" y="139528"/>
                    <a:pt x="0" y="118353"/>
                  </a:cubicBezTo>
                  <a:lnTo>
                    <a:pt x="0" y="79839"/>
                  </a:lnTo>
                  <a:cubicBezTo>
                    <a:pt x="0" y="58664"/>
                    <a:pt x="8412" y="38357"/>
                    <a:pt x="23384" y="23384"/>
                  </a:cubicBezTo>
                  <a:cubicBezTo>
                    <a:pt x="38357" y="8412"/>
                    <a:pt x="58664" y="0"/>
                    <a:pt x="79839" y="0"/>
                  </a:cubicBezTo>
                  <a:close/>
                </a:path>
              </a:pathLst>
            </a:custGeom>
            <a:solidFill>
              <a:srgbClr val="05066D"/>
            </a:solidFill>
          </p:spPr>
        </p:sp>
        <p:sp>
          <p:nvSpPr>
            <p:cNvPr name="TextBox 34" id="34"/>
            <p:cNvSpPr txBox="true"/>
            <p:nvPr/>
          </p:nvSpPr>
          <p:spPr>
            <a:xfrm>
              <a:off x="0" y="-57150"/>
              <a:ext cx="159678"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1</a:t>
              </a:r>
            </a:p>
          </p:txBody>
        </p:sp>
      </p:grpSp>
      <p:grpSp>
        <p:nvGrpSpPr>
          <p:cNvPr name="Group 35" id="35"/>
          <p:cNvGrpSpPr/>
          <p:nvPr/>
        </p:nvGrpSpPr>
        <p:grpSpPr>
          <a:xfrm rot="0">
            <a:off x="6030292" y="6093503"/>
            <a:ext cx="606277" cy="752510"/>
            <a:chOff x="0" y="0"/>
            <a:chExt cx="159678" cy="198192"/>
          </a:xfrm>
        </p:grpSpPr>
        <p:sp>
          <p:nvSpPr>
            <p:cNvPr name="Freeform 36" id="36"/>
            <p:cNvSpPr/>
            <p:nvPr/>
          </p:nvSpPr>
          <p:spPr>
            <a:xfrm flipH="false" flipV="false" rot="0">
              <a:off x="0" y="0"/>
              <a:ext cx="159678" cy="198192"/>
            </a:xfrm>
            <a:custGeom>
              <a:avLst/>
              <a:gdLst/>
              <a:ahLst/>
              <a:cxnLst/>
              <a:rect r="r" b="b" t="t" l="l"/>
              <a:pathLst>
                <a:path h="198192" w="159678">
                  <a:moveTo>
                    <a:pt x="79839" y="0"/>
                  </a:moveTo>
                  <a:lnTo>
                    <a:pt x="79839" y="0"/>
                  </a:lnTo>
                  <a:cubicBezTo>
                    <a:pt x="101013" y="0"/>
                    <a:pt x="121321" y="8412"/>
                    <a:pt x="136294" y="23384"/>
                  </a:cubicBezTo>
                  <a:cubicBezTo>
                    <a:pt x="151266" y="38357"/>
                    <a:pt x="159678" y="58664"/>
                    <a:pt x="159678" y="79839"/>
                  </a:cubicBezTo>
                  <a:lnTo>
                    <a:pt x="159678" y="118353"/>
                  </a:lnTo>
                  <a:cubicBezTo>
                    <a:pt x="159678" y="139528"/>
                    <a:pt x="151266" y="159835"/>
                    <a:pt x="136294" y="174808"/>
                  </a:cubicBezTo>
                  <a:cubicBezTo>
                    <a:pt x="121321" y="189780"/>
                    <a:pt x="101013" y="198192"/>
                    <a:pt x="79839" y="198192"/>
                  </a:cubicBezTo>
                  <a:lnTo>
                    <a:pt x="79839" y="198192"/>
                  </a:lnTo>
                  <a:cubicBezTo>
                    <a:pt x="58664" y="198192"/>
                    <a:pt x="38357" y="189780"/>
                    <a:pt x="23384" y="174808"/>
                  </a:cubicBezTo>
                  <a:cubicBezTo>
                    <a:pt x="8412" y="159835"/>
                    <a:pt x="0" y="139528"/>
                    <a:pt x="0" y="118353"/>
                  </a:cubicBezTo>
                  <a:lnTo>
                    <a:pt x="0" y="79839"/>
                  </a:lnTo>
                  <a:cubicBezTo>
                    <a:pt x="0" y="58664"/>
                    <a:pt x="8412" y="38357"/>
                    <a:pt x="23384" y="23384"/>
                  </a:cubicBezTo>
                  <a:cubicBezTo>
                    <a:pt x="38357" y="8412"/>
                    <a:pt x="58664" y="0"/>
                    <a:pt x="79839" y="0"/>
                  </a:cubicBezTo>
                  <a:close/>
                </a:path>
              </a:pathLst>
            </a:custGeom>
            <a:solidFill>
              <a:srgbClr val="05066D"/>
            </a:solidFill>
          </p:spPr>
        </p:sp>
        <p:sp>
          <p:nvSpPr>
            <p:cNvPr name="TextBox 37" id="37"/>
            <p:cNvSpPr txBox="true"/>
            <p:nvPr/>
          </p:nvSpPr>
          <p:spPr>
            <a:xfrm>
              <a:off x="0" y="-57150"/>
              <a:ext cx="159678"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2</a:t>
              </a:r>
            </a:p>
          </p:txBody>
        </p:sp>
      </p:grpSp>
      <p:grpSp>
        <p:nvGrpSpPr>
          <p:cNvPr name="Group 38" id="38"/>
          <p:cNvGrpSpPr/>
          <p:nvPr/>
        </p:nvGrpSpPr>
        <p:grpSpPr>
          <a:xfrm rot="0">
            <a:off x="9054144" y="2748253"/>
            <a:ext cx="606277" cy="752510"/>
            <a:chOff x="0" y="0"/>
            <a:chExt cx="159678" cy="198192"/>
          </a:xfrm>
        </p:grpSpPr>
        <p:sp>
          <p:nvSpPr>
            <p:cNvPr name="Freeform 39" id="39"/>
            <p:cNvSpPr/>
            <p:nvPr/>
          </p:nvSpPr>
          <p:spPr>
            <a:xfrm flipH="false" flipV="false" rot="0">
              <a:off x="0" y="0"/>
              <a:ext cx="159678" cy="198192"/>
            </a:xfrm>
            <a:custGeom>
              <a:avLst/>
              <a:gdLst/>
              <a:ahLst/>
              <a:cxnLst/>
              <a:rect r="r" b="b" t="t" l="l"/>
              <a:pathLst>
                <a:path h="198192" w="159678">
                  <a:moveTo>
                    <a:pt x="79839" y="0"/>
                  </a:moveTo>
                  <a:lnTo>
                    <a:pt x="79839" y="0"/>
                  </a:lnTo>
                  <a:cubicBezTo>
                    <a:pt x="101013" y="0"/>
                    <a:pt x="121321" y="8412"/>
                    <a:pt x="136294" y="23384"/>
                  </a:cubicBezTo>
                  <a:cubicBezTo>
                    <a:pt x="151266" y="38357"/>
                    <a:pt x="159678" y="58664"/>
                    <a:pt x="159678" y="79839"/>
                  </a:cubicBezTo>
                  <a:lnTo>
                    <a:pt x="159678" y="118353"/>
                  </a:lnTo>
                  <a:cubicBezTo>
                    <a:pt x="159678" y="139528"/>
                    <a:pt x="151266" y="159835"/>
                    <a:pt x="136294" y="174808"/>
                  </a:cubicBezTo>
                  <a:cubicBezTo>
                    <a:pt x="121321" y="189780"/>
                    <a:pt x="101013" y="198192"/>
                    <a:pt x="79839" y="198192"/>
                  </a:cubicBezTo>
                  <a:lnTo>
                    <a:pt x="79839" y="198192"/>
                  </a:lnTo>
                  <a:cubicBezTo>
                    <a:pt x="58664" y="198192"/>
                    <a:pt x="38357" y="189780"/>
                    <a:pt x="23384" y="174808"/>
                  </a:cubicBezTo>
                  <a:cubicBezTo>
                    <a:pt x="8412" y="159835"/>
                    <a:pt x="0" y="139528"/>
                    <a:pt x="0" y="118353"/>
                  </a:cubicBezTo>
                  <a:lnTo>
                    <a:pt x="0" y="79839"/>
                  </a:lnTo>
                  <a:cubicBezTo>
                    <a:pt x="0" y="58664"/>
                    <a:pt x="8412" y="38357"/>
                    <a:pt x="23384" y="23384"/>
                  </a:cubicBezTo>
                  <a:cubicBezTo>
                    <a:pt x="38357" y="8412"/>
                    <a:pt x="58664" y="0"/>
                    <a:pt x="79839" y="0"/>
                  </a:cubicBezTo>
                  <a:close/>
                </a:path>
              </a:pathLst>
            </a:custGeom>
            <a:solidFill>
              <a:srgbClr val="05066D"/>
            </a:solidFill>
          </p:spPr>
        </p:sp>
        <p:sp>
          <p:nvSpPr>
            <p:cNvPr name="TextBox 40" id="40"/>
            <p:cNvSpPr txBox="true"/>
            <p:nvPr/>
          </p:nvSpPr>
          <p:spPr>
            <a:xfrm>
              <a:off x="0" y="-57150"/>
              <a:ext cx="159678"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3</a:t>
              </a:r>
            </a:p>
          </p:txBody>
        </p:sp>
      </p:grpSp>
      <p:grpSp>
        <p:nvGrpSpPr>
          <p:cNvPr name="Group 41" id="41"/>
          <p:cNvGrpSpPr/>
          <p:nvPr/>
        </p:nvGrpSpPr>
        <p:grpSpPr>
          <a:xfrm rot="0">
            <a:off x="11869017" y="6129522"/>
            <a:ext cx="606277" cy="752510"/>
            <a:chOff x="0" y="0"/>
            <a:chExt cx="159678" cy="198192"/>
          </a:xfrm>
        </p:grpSpPr>
        <p:sp>
          <p:nvSpPr>
            <p:cNvPr name="Freeform 42" id="42"/>
            <p:cNvSpPr/>
            <p:nvPr/>
          </p:nvSpPr>
          <p:spPr>
            <a:xfrm flipH="false" flipV="false" rot="0">
              <a:off x="0" y="0"/>
              <a:ext cx="159678" cy="198192"/>
            </a:xfrm>
            <a:custGeom>
              <a:avLst/>
              <a:gdLst/>
              <a:ahLst/>
              <a:cxnLst/>
              <a:rect r="r" b="b" t="t" l="l"/>
              <a:pathLst>
                <a:path h="198192" w="159678">
                  <a:moveTo>
                    <a:pt x="79839" y="0"/>
                  </a:moveTo>
                  <a:lnTo>
                    <a:pt x="79839" y="0"/>
                  </a:lnTo>
                  <a:cubicBezTo>
                    <a:pt x="101013" y="0"/>
                    <a:pt x="121321" y="8412"/>
                    <a:pt x="136294" y="23384"/>
                  </a:cubicBezTo>
                  <a:cubicBezTo>
                    <a:pt x="151266" y="38357"/>
                    <a:pt x="159678" y="58664"/>
                    <a:pt x="159678" y="79839"/>
                  </a:cubicBezTo>
                  <a:lnTo>
                    <a:pt x="159678" y="118353"/>
                  </a:lnTo>
                  <a:cubicBezTo>
                    <a:pt x="159678" y="139528"/>
                    <a:pt x="151266" y="159835"/>
                    <a:pt x="136294" y="174808"/>
                  </a:cubicBezTo>
                  <a:cubicBezTo>
                    <a:pt x="121321" y="189780"/>
                    <a:pt x="101013" y="198192"/>
                    <a:pt x="79839" y="198192"/>
                  </a:cubicBezTo>
                  <a:lnTo>
                    <a:pt x="79839" y="198192"/>
                  </a:lnTo>
                  <a:cubicBezTo>
                    <a:pt x="58664" y="198192"/>
                    <a:pt x="38357" y="189780"/>
                    <a:pt x="23384" y="174808"/>
                  </a:cubicBezTo>
                  <a:cubicBezTo>
                    <a:pt x="8412" y="159835"/>
                    <a:pt x="0" y="139528"/>
                    <a:pt x="0" y="118353"/>
                  </a:cubicBezTo>
                  <a:lnTo>
                    <a:pt x="0" y="79839"/>
                  </a:lnTo>
                  <a:cubicBezTo>
                    <a:pt x="0" y="58664"/>
                    <a:pt x="8412" y="38357"/>
                    <a:pt x="23384" y="23384"/>
                  </a:cubicBezTo>
                  <a:cubicBezTo>
                    <a:pt x="38357" y="8412"/>
                    <a:pt x="58664" y="0"/>
                    <a:pt x="79839" y="0"/>
                  </a:cubicBezTo>
                  <a:close/>
                </a:path>
              </a:pathLst>
            </a:custGeom>
            <a:solidFill>
              <a:srgbClr val="05066D"/>
            </a:solidFill>
          </p:spPr>
        </p:sp>
        <p:sp>
          <p:nvSpPr>
            <p:cNvPr name="TextBox 43" id="43"/>
            <p:cNvSpPr txBox="true"/>
            <p:nvPr/>
          </p:nvSpPr>
          <p:spPr>
            <a:xfrm>
              <a:off x="0" y="-57150"/>
              <a:ext cx="159678"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4</a:t>
              </a:r>
            </a:p>
          </p:txBody>
        </p:sp>
      </p:grpSp>
      <p:grpSp>
        <p:nvGrpSpPr>
          <p:cNvPr name="Group 44" id="44"/>
          <p:cNvGrpSpPr/>
          <p:nvPr/>
        </p:nvGrpSpPr>
        <p:grpSpPr>
          <a:xfrm rot="0">
            <a:off x="14834822" y="2748253"/>
            <a:ext cx="606277" cy="752510"/>
            <a:chOff x="0" y="0"/>
            <a:chExt cx="159678" cy="198192"/>
          </a:xfrm>
        </p:grpSpPr>
        <p:sp>
          <p:nvSpPr>
            <p:cNvPr name="Freeform 45" id="45"/>
            <p:cNvSpPr/>
            <p:nvPr/>
          </p:nvSpPr>
          <p:spPr>
            <a:xfrm flipH="false" flipV="false" rot="0">
              <a:off x="0" y="0"/>
              <a:ext cx="159678" cy="198192"/>
            </a:xfrm>
            <a:custGeom>
              <a:avLst/>
              <a:gdLst/>
              <a:ahLst/>
              <a:cxnLst/>
              <a:rect r="r" b="b" t="t" l="l"/>
              <a:pathLst>
                <a:path h="198192" w="159678">
                  <a:moveTo>
                    <a:pt x="79839" y="0"/>
                  </a:moveTo>
                  <a:lnTo>
                    <a:pt x="79839" y="0"/>
                  </a:lnTo>
                  <a:cubicBezTo>
                    <a:pt x="101013" y="0"/>
                    <a:pt x="121321" y="8412"/>
                    <a:pt x="136294" y="23384"/>
                  </a:cubicBezTo>
                  <a:cubicBezTo>
                    <a:pt x="151266" y="38357"/>
                    <a:pt x="159678" y="58664"/>
                    <a:pt x="159678" y="79839"/>
                  </a:cubicBezTo>
                  <a:lnTo>
                    <a:pt x="159678" y="118353"/>
                  </a:lnTo>
                  <a:cubicBezTo>
                    <a:pt x="159678" y="139528"/>
                    <a:pt x="151266" y="159835"/>
                    <a:pt x="136294" y="174808"/>
                  </a:cubicBezTo>
                  <a:cubicBezTo>
                    <a:pt x="121321" y="189780"/>
                    <a:pt x="101013" y="198192"/>
                    <a:pt x="79839" y="198192"/>
                  </a:cubicBezTo>
                  <a:lnTo>
                    <a:pt x="79839" y="198192"/>
                  </a:lnTo>
                  <a:cubicBezTo>
                    <a:pt x="58664" y="198192"/>
                    <a:pt x="38357" y="189780"/>
                    <a:pt x="23384" y="174808"/>
                  </a:cubicBezTo>
                  <a:cubicBezTo>
                    <a:pt x="8412" y="159835"/>
                    <a:pt x="0" y="139528"/>
                    <a:pt x="0" y="118353"/>
                  </a:cubicBezTo>
                  <a:lnTo>
                    <a:pt x="0" y="79839"/>
                  </a:lnTo>
                  <a:cubicBezTo>
                    <a:pt x="0" y="58664"/>
                    <a:pt x="8412" y="38357"/>
                    <a:pt x="23384" y="23384"/>
                  </a:cubicBezTo>
                  <a:cubicBezTo>
                    <a:pt x="38357" y="8412"/>
                    <a:pt x="58664" y="0"/>
                    <a:pt x="79839" y="0"/>
                  </a:cubicBezTo>
                  <a:close/>
                </a:path>
              </a:pathLst>
            </a:custGeom>
            <a:solidFill>
              <a:srgbClr val="05066D"/>
            </a:solidFill>
          </p:spPr>
        </p:sp>
        <p:sp>
          <p:nvSpPr>
            <p:cNvPr name="TextBox 46" id="46"/>
            <p:cNvSpPr txBox="true"/>
            <p:nvPr/>
          </p:nvSpPr>
          <p:spPr>
            <a:xfrm>
              <a:off x="0" y="-57150"/>
              <a:ext cx="159678" cy="255342"/>
            </a:xfrm>
            <a:prstGeom prst="rect">
              <a:avLst/>
            </a:prstGeom>
          </p:spPr>
          <p:txBody>
            <a:bodyPr anchor="ctr" rtlCol="false" tIns="50800" lIns="50800" bIns="50800" rIns="50800"/>
            <a:lstStyle/>
            <a:p>
              <a:pPr algn="ctr" marL="0" indent="0" lvl="0">
                <a:lnSpc>
                  <a:spcPts val="3719"/>
                </a:lnSpc>
                <a:spcBef>
                  <a:spcPct val="0"/>
                </a:spcBef>
              </a:pPr>
              <a:r>
                <a:rPr lang="en-US" sz="2657">
                  <a:solidFill>
                    <a:srgbClr val="FFFFFF"/>
                  </a:solidFill>
                  <a:latin typeface="Canva Sans Bold"/>
                </a:rPr>
                <a:t>5</a:t>
              </a: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Freeform 2" id="2"/>
          <p:cNvSpPr/>
          <p:nvPr/>
        </p:nvSpPr>
        <p:spPr>
          <a:xfrm flipH="false" flipV="false" rot="0">
            <a:off x="-7974786" y="-10077729"/>
            <a:ext cx="16835464" cy="16835464"/>
          </a:xfrm>
          <a:custGeom>
            <a:avLst/>
            <a:gdLst/>
            <a:ahLst/>
            <a:cxnLst/>
            <a:rect r="r" b="b" t="t" l="l"/>
            <a:pathLst>
              <a:path h="16835464" w="16835464">
                <a:moveTo>
                  <a:pt x="0" y="0"/>
                </a:moveTo>
                <a:lnTo>
                  <a:pt x="16835465" y="0"/>
                </a:lnTo>
                <a:lnTo>
                  <a:pt x="16835465" y="16835464"/>
                </a:lnTo>
                <a:lnTo>
                  <a:pt x="0" y="168354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644650" y="8639630"/>
            <a:ext cx="5286700" cy="5286700"/>
          </a:xfrm>
          <a:custGeom>
            <a:avLst/>
            <a:gdLst/>
            <a:ahLst/>
            <a:cxnLst/>
            <a:rect r="r" b="b" t="t" l="l"/>
            <a:pathLst>
              <a:path h="5286700" w="5286700">
                <a:moveTo>
                  <a:pt x="0" y="0"/>
                </a:moveTo>
                <a:lnTo>
                  <a:pt x="5286700" y="0"/>
                </a:lnTo>
                <a:lnTo>
                  <a:pt x="5286700" y="5286700"/>
                </a:lnTo>
                <a:lnTo>
                  <a:pt x="0" y="5286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2242214" y="6418888"/>
            <a:ext cx="2078022" cy="1991123"/>
          </a:xfrm>
          <a:custGeom>
            <a:avLst/>
            <a:gdLst/>
            <a:ahLst/>
            <a:cxnLst/>
            <a:rect r="r" b="b" t="t" l="l"/>
            <a:pathLst>
              <a:path h="1991123" w="2078022">
                <a:moveTo>
                  <a:pt x="0" y="0"/>
                </a:moveTo>
                <a:lnTo>
                  <a:pt x="2078021" y="0"/>
                </a:lnTo>
                <a:lnTo>
                  <a:pt x="2078021" y="1991122"/>
                </a:lnTo>
                <a:lnTo>
                  <a:pt x="0" y="19911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444444" y="2860560"/>
            <a:ext cx="1673561" cy="1794703"/>
          </a:xfrm>
          <a:custGeom>
            <a:avLst/>
            <a:gdLst/>
            <a:ahLst/>
            <a:cxnLst/>
            <a:rect r="r" b="b" t="t" l="l"/>
            <a:pathLst>
              <a:path h="1794703" w="1673561">
                <a:moveTo>
                  <a:pt x="0" y="0"/>
                </a:moveTo>
                <a:lnTo>
                  <a:pt x="1673561" y="0"/>
                </a:lnTo>
                <a:lnTo>
                  <a:pt x="1673561" y="1794703"/>
                </a:lnTo>
                <a:lnTo>
                  <a:pt x="0" y="179470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028700" y="809625"/>
            <a:ext cx="8444846" cy="1402476"/>
          </a:xfrm>
          <a:prstGeom prst="rect">
            <a:avLst/>
          </a:prstGeom>
        </p:spPr>
        <p:txBody>
          <a:bodyPr anchor="t" rtlCol="false" tIns="0" lIns="0" bIns="0" rIns="0">
            <a:spAutoFit/>
          </a:bodyPr>
          <a:lstStyle/>
          <a:p>
            <a:pPr marL="0" indent="0" lvl="0">
              <a:lnSpc>
                <a:spcPts val="10898"/>
              </a:lnSpc>
              <a:spcBef>
                <a:spcPct val="0"/>
              </a:spcBef>
            </a:pPr>
            <a:r>
              <a:rPr lang="en-US" sz="7784">
                <a:solidFill>
                  <a:srgbClr val="05066D"/>
                </a:solidFill>
                <a:latin typeface="Poppins Ultra-Bold"/>
              </a:rPr>
              <a:t>Wizard of Oz</a:t>
            </a:r>
          </a:p>
        </p:txBody>
      </p:sp>
      <p:sp>
        <p:nvSpPr>
          <p:cNvPr name="TextBox 7" id="7"/>
          <p:cNvSpPr txBox="true"/>
          <p:nvPr/>
        </p:nvSpPr>
        <p:spPr>
          <a:xfrm rot="0">
            <a:off x="4650477" y="3007341"/>
            <a:ext cx="8444846" cy="750570"/>
          </a:xfrm>
          <a:prstGeom prst="rect">
            <a:avLst/>
          </a:prstGeom>
        </p:spPr>
        <p:txBody>
          <a:bodyPr anchor="t" rtlCol="false" tIns="0" lIns="0" bIns="0" rIns="0">
            <a:spAutoFit/>
          </a:bodyPr>
          <a:lstStyle/>
          <a:p>
            <a:pPr marL="0" indent="0" lvl="0">
              <a:lnSpc>
                <a:spcPts val="5880"/>
              </a:lnSpc>
              <a:spcBef>
                <a:spcPct val="0"/>
              </a:spcBef>
            </a:pPr>
            <a:r>
              <a:rPr lang="en-US" sz="4200">
                <a:solidFill>
                  <a:srgbClr val="05066D"/>
                </a:solidFill>
                <a:latin typeface="Poppins Ultra-Bold"/>
              </a:rPr>
              <a:t>Search Function</a:t>
            </a:r>
          </a:p>
        </p:txBody>
      </p:sp>
      <p:sp>
        <p:nvSpPr>
          <p:cNvPr name="TextBox 8" id="8"/>
          <p:cNvSpPr txBox="true"/>
          <p:nvPr/>
        </p:nvSpPr>
        <p:spPr>
          <a:xfrm rot="0">
            <a:off x="4650477" y="6982014"/>
            <a:ext cx="8444846" cy="750570"/>
          </a:xfrm>
          <a:prstGeom prst="rect">
            <a:avLst/>
          </a:prstGeom>
        </p:spPr>
        <p:txBody>
          <a:bodyPr anchor="t" rtlCol="false" tIns="0" lIns="0" bIns="0" rIns="0">
            <a:spAutoFit/>
          </a:bodyPr>
          <a:lstStyle/>
          <a:p>
            <a:pPr marL="0" indent="0" lvl="0">
              <a:lnSpc>
                <a:spcPts val="5880"/>
              </a:lnSpc>
              <a:spcBef>
                <a:spcPct val="0"/>
              </a:spcBef>
            </a:pPr>
            <a:r>
              <a:rPr lang="en-US" sz="4200">
                <a:solidFill>
                  <a:srgbClr val="05066D"/>
                </a:solidFill>
                <a:latin typeface="Poppins Ultra-Bold"/>
              </a:rPr>
              <a:t>Chatbot Feature</a:t>
            </a:r>
          </a:p>
        </p:txBody>
      </p:sp>
      <p:sp>
        <p:nvSpPr>
          <p:cNvPr name="TextBox 9" id="9"/>
          <p:cNvSpPr txBox="true"/>
          <p:nvPr/>
        </p:nvSpPr>
        <p:spPr>
          <a:xfrm rot="0">
            <a:off x="4650477" y="3803199"/>
            <a:ext cx="12054402" cy="1967230"/>
          </a:xfrm>
          <a:prstGeom prst="rect">
            <a:avLst/>
          </a:prstGeom>
        </p:spPr>
        <p:txBody>
          <a:bodyPr anchor="t" rtlCol="false" tIns="0" lIns="0" bIns="0" rIns="0">
            <a:spAutoFit/>
          </a:bodyPr>
          <a:lstStyle/>
          <a:p>
            <a:pPr>
              <a:lnSpc>
                <a:spcPts val="3919"/>
              </a:lnSpc>
              <a:spcBef>
                <a:spcPct val="0"/>
              </a:spcBef>
            </a:pPr>
            <a:r>
              <a:rPr lang="en-US" sz="2799">
                <a:solidFill>
                  <a:srgbClr val="05066D"/>
                </a:solidFill>
                <a:latin typeface="Canva Sans"/>
              </a:rPr>
              <a:t>No matter what the user searches in our search functionality for appointment scheduling, CheckUp “magically” takes them to the next step in the process. The search feature does not actually search the web for information.</a:t>
            </a:r>
          </a:p>
        </p:txBody>
      </p:sp>
      <p:sp>
        <p:nvSpPr>
          <p:cNvPr name="TextBox 10" id="10"/>
          <p:cNvSpPr txBox="true"/>
          <p:nvPr/>
        </p:nvSpPr>
        <p:spPr>
          <a:xfrm rot="0">
            <a:off x="4650477" y="7780209"/>
            <a:ext cx="12054402" cy="1471930"/>
          </a:xfrm>
          <a:prstGeom prst="rect">
            <a:avLst/>
          </a:prstGeom>
        </p:spPr>
        <p:txBody>
          <a:bodyPr anchor="t" rtlCol="false" tIns="0" lIns="0" bIns="0" rIns="0">
            <a:spAutoFit/>
          </a:bodyPr>
          <a:lstStyle/>
          <a:p>
            <a:pPr>
              <a:lnSpc>
                <a:spcPts val="3919"/>
              </a:lnSpc>
              <a:spcBef>
                <a:spcPct val="0"/>
              </a:spcBef>
            </a:pPr>
            <a:r>
              <a:rPr lang="en-US" sz="2799">
                <a:solidFill>
                  <a:srgbClr val="05066D"/>
                </a:solidFill>
                <a:latin typeface="Canva Sans"/>
              </a:rPr>
              <a:t>No matter what the user types into the chatbot, the interactions are faked using hard-coded chatbot responses. The “magic” chatbot interaction always pushes the user along to the same end point.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Freeform 2" id="2"/>
          <p:cNvSpPr/>
          <p:nvPr/>
        </p:nvSpPr>
        <p:spPr>
          <a:xfrm flipH="false" flipV="false" rot="0">
            <a:off x="-9020915" y="-7913845"/>
            <a:ext cx="16327938" cy="16327938"/>
          </a:xfrm>
          <a:custGeom>
            <a:avLst/>
            <a:gdLst/>
            <a:ahLst/>
            <a:cxnLst/>
            <a:rect r="r" b="b" t="t" l="l"/>
            <a:pathLst>
              <a:path h="16327938" w="16327938">
                <a:moveTo>
                  <a:pt x="0" y="0"/>
                </a:moveTo>
                <a:lnTo>
                  <a:pt x="16327938" y="0"/>
                </a:lnTo>
                <a:lnTo>
                  <a:pt x="16327938" y="16327938"/>
                </a:lnTo>
                <a:lnTo>
                  <a:pt x="0" y="163279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3" id="3"/>
          <p:cNvSpPr/>
          <p:nvPr/>
        </p:nvSpPr>
        <p:spPr>
          <a:xfrm>
            <a:off x="593250" y="3132917"/>
            <a:ext cx="11207179" cy="0"/>
          </a:xfrm>
          <a:prstGeom prst="line">
            <a:avLst/>
          </a:prstGeom>
          <a:ln cap="rnd" w="85725">
            <a:solidFill>
              <a:srgbClr val="8EBDFF"/>
            </a:solidFill>
            <a:prstDash val="solid"/>
            <a:headEnd type="none" len="sm" w="sm"/>
            <a:tailEnd type="none" len="sm" w="sm"/>
          </a:ln>
        </p:spPr>
      </p:sp>
      <p:sp>
        <p:nvSpPr>
          <p:cNvPr name="Freeform 4" id="4"/>
          <p:cNvSpPr/>
          <p:nvPr/>
        </p:nvSpPr>
        <p:spPr>
          <a:xfrm flipH="false" flipV="false" rot="0">
            <a:off x="15644650" y="8639630"/>
            <a:ext cx="5286700" cy="5286700"/>
          </a:xfrm>
          <a:custGeom>
            <a:avLst/>
            <a:gdLst/>
            <a:ahLst/>
            <a:cxnLst/>
            <a:rect r="r" b="b" t="t" l="l"/>
            <a:pathLst>
              <a:path h="5286700" w="5286700">
                <a:moveTo>
                  <a:pt x="0" y="0"/>
                </a:moveTo>
                <a:lnTo>
                  <a:pt x="5286700" y="0"/>
                </a:lnTo>
                <a:lnTo>
                  <a:pt x="5286700" y="5286700"/>
                </a:lnTo>
                <a:lnTo>
                  <a:pt x="0" y="52867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558779" y="1820535"/>
            <a:ext cx="1094903" cy="1094903"/>
          </a:xfrm>
          <a:custGeom>
            <a:avLst/>
            <a:gdLst/>
            <a:ahLst/>
            <a:cxnLst/>
            <a:rect r="r" b="b" t="t" l="l"/>
            <a:pathLst>
              <a:path h="1094903" w="1094903">
                <a:moveTo>
                  <a:pt x="0" y="0"/>
                </a:moveTo>
                <a:lnTo>
                  <a:pt x="1094903" y="0"/>
                </a:lnTo>
                <a:lnTo>
                  <a:pt x="1094903" y="1094903"/>
                </a:lnTo>
                <a:lnTo>
                  <a:pt x="0" y="109490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AutoShape 6" id="6"/>
          <p:cNvSpPr/>
          <p:nvPr/>
        </p:nvSpPr>
        <p:spPr>
          <a:xfrm>
            <a:off x="691840" y="4708578"/>
            <a:ext cx="11108588" cy="0"/>
          </a:xfrm>
          <a:prstGeom prst="line">
            <a:avLst/>
          </a:prstGeom>
          <a:ln cap="rnd" w="85725">
            <a:solidFill>
              <a:srgbClr val="8EBDFF"/>
            </a:solidFill>
            <a:prstDash val="solid"/>
            <a:headEnd type="none" len="sm" w="sm"/>
            <a:tailEnd type="none" len="sm" w="sm"/>
          </a:ln>
        </p:spPr>
      </p:sp>
      <p:sp>
        <p:nvSpPr>
          <p:cNvPr name="AutoShape 7" id="7"/>
          <p:cNvSpPr/>
          <p:nvPr/>
        </p:nvSpPr>
        <p:spPr>
          <a:xfrm>
            <a:off x="726311" y="6276119"/>
            <a:ext cx="11074118" cy="0"/>
          </a:xfrm>
          <a:prstGeom prst="line">
            <a:avLst/>
          </a:prstGeom>
          <a:ln cap="rnd" w="85725">
            <a:solidFill>
              <a:srgbClr val="8EBDFF"/>
            </a:solidFill>
            <a:prstDash val="solid"/>
            <a:headEnd type="none" len="sm" w="sm"/>
            <a:tailEnd type="none" len="sm" w="sm"/>
          </a:ln>
        </p:spPr>
      </p:sp>
      <p:sp>
        <p:nvSpPr>
          <p:cNvPr name="AutoShape 8" id="8"/>
          <p:cNvSpPr/>
          <p:nvPr/>
        </p:nvSpPr>
        <p:spPr>
          <a:xfrm>
            <a:off x="726311" y="7851780"/>
            <a:ext cx="11074118" cy="0"/>
          </a:xfrm>
          <a:prstGeom prst="line">
            <a:avLst/>
          </a:prstGeom>
          <a:ln cap="rnd" w="85725">
            <a:solidFill>
              <a:srgbClr val="8EBDFF"/>
            </a:solidFill>
            <a:prstDash val="solid"/>
            <a:headEnd type="none" len="sm" w="sm"/>
            <a:tailEnd type="none" len="sm" w="sm"/>
          </a:ln>
        </p:spPr>
      </p:sp>
      <p:sp>
        <p:nvSpPr>
          <p:cNvPr name="AutoShape 9" id="9"/>
          <p:cNvSpPr/>
          <p:nvPr/>
        </p:nvSpPr>
        <p:spPr>
          <a:xfrm>
            <a:off x="726311" y="9427441"/>
            <a:ext cx="11074118" cy="0"/>
          </a:xfrm>
          <a:prstGeom prst="line">
            <a:avLst/>
          </a:prstGeom>
          <a:ln cap="rnd" w="85725">
            <a:solidFill>
              <a:srgbClr val="8EBDFF"/>
            </a:solidFill>
            <a:prstDash val="solid"/>
            <a:headEnd type="none" len="sm" w="sm"/>
            <a:tailEnd type="none" len="sm" w="sm"/>
          </a:ln>
        </p:spPr>
      </p:sp>
      <p:sp>
        <p:nvSpPr>
          <p:cNvPr name="Freeform 10" id="10"/>
          <p:cNvSpPr/>
          <p:nvPr/>
        </p:nvSpPr>
        <p:spPr>
          <a:xfrm flipH="false" flipV="false" rot="0">
            <a:off x="657370" y="3396196"/>
            <a:ext cx="1053563" cy="1053563"/>
          </a:xfrm>
          <a:custGeom>
            <a:avLst/>
            <a:gdLst/>
            <a:ahLst/>
            <a:cxnLst/>
            <a:rect r="r" b="b" t="t" l="l"/>
            <a:pathLst>
              <a:path h="1053563" w="1053563">
                <a:moveTo>
                  <a:pt x="0" y="0"/>
                </a:moveTo>
                <a:lnTo>
                  <a:pt x="1053563" y="0"/>
                </a:lnTo>
                <a:lnTo>
                  <a:pt x="1053563" y="1053563"/>
                </a:lnTo>
                <a:lnTo>
                  <a:pt x="0" y="10535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657370" y="4971857"/>
            <a:ext cx="1161700" cy="1000514"/>
          </a:xfrm>
          <a:custGeom>
            <a:avLst/>
            <a:gdLst/>
            <a:ahLst/>
            <a:cxnLst/>
            <a:rect r="r" b="b" t="t" l="l"/>
            <a:pathLst>
              <a:path h="1000514" w="1161700">
                <a:moveTo>
                  <a:pt x="0" y="0"/>
                </a:moveTo>
                <a:lnTo>
                  <a:pt x="1161700" y="0"/>
                </a:lnTo>
                <a:lnTo>
                  <a:pt x="1161700" y="1000514"/>
                </a:lnTo>
                <a:lnTo>
                  <a:pt x="0" y="100051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732056" y="6539398"/>
            <a:ext cx="1012328" cy="957915"/>
          </a:xfrm>
          <a:custGeom>
            <a:avLst/>
            <a:gdLst/>
            <a:ahLst/>
            <a:cxnLst/>
            <a:rect r="r" b="b" t="t" l="l"/>
            <a:pathLst>
              <a:path h="957915" w="1012328">
                <a:moveTo>
                  <a:pt x="0" y="0"/>
                </a:moveTo>
                <a:lnTo>
                  <a:pt x="1012328" y="0"/>
                </a:lnTo>
                <a:lnTo>
                  <a:pt x="1012328" y="957915"/>
                </a:lnTo>
                <a:lnTo>
                  <a:pt x="0" y="95791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false" flipV="false" rot="0">
            <a:off x="726311" y="8059092"/>
            <a:ext cx="1119558" cy="1102765"/>
          </a:xfrm>
          <a:custGeom>
            <a:avLst/>
            <a:gdLst/>
            <a:ahLst/>
            <a:cxnLst/>
            <a:rect r="r" b="b" t="t" l="l"/>
            <a:pathLst>
              <a:path h="1102765" w="1119558">
                <a:moveTo>
                  <a:pt x="0" y="0"/>
                </a:moveTo>
                <a:lnTo>
                  <a:pt x="1119558" y="0"/>
                </a:lnTo>
                <a:lnTo>
                  <a:pt x="1119558" y="1102765"/>
                </a:lnTo>
                <a:lnTo>
                  <a:pt x="0" y="110276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4" id="14"/>
          <p:cNvSpPr/>
          <p:nvPr/>
        </p:nvSpPr>
        <p:spPr>
          <a:xfrm flipH="false" flipV="false" rot="0">
            <a:off x="12735678" y="482794"/>
            <a:ext cx="4157580" cy="9013725"/>
          </a:xfrm>
          <a:custGeom>
            <a:avLst/>
            <a:gdLst/>
            <a:ahLst/>
            <a:cxnLst/>
            <a:rect r="r" b="b" t="t" l="l"/>
            <a:pathLst>
              <a:path h="9013725" w="4157580">
                <a:moveTo>
                  <a:pt x="0" y="0"/>
                </a:moveTo>
                <a:lnTo>
                  <a:pt x="4157581" y="0"/>
                </a:lnTo>
                <a:lnTo>
                  <a:pt x="4157581" y="9013724"/>
                </a:lnTo>
                <a:lnTo>
                  <a:pt x="0" y="9013724"/>
                </a:lnTo>
                <a:lnTo>
                  <a:pt x="0" y="0"/>
                </a:lnTo>
                <a:close/>
              </a:path>
            </a:pathLst>
          </a:custGeom>
          <a:blipFill>
            <a:blip r:embed="rId16"/>
            <a:stretch>
              <a:fillRect l="0" t="0" r="0" b="0"/>
            </a:stretch>
          </a:blipFill>
        </p:spPr>
      </p:sp>
      <p:sp>
        <p:nvSpPr>
          <p:cNvPr name="TextBox 15" id="15"/>
          <p:cNvSpPr txBox="true"/>
          <p:nvPr/>
        </p:nvSpPr>
        <p:spPr>
          <a:xfrm rot="0">
            <a:off x="653378" y="301819"/>
            <a:ext cx="10671833" cy="1135774"/>
          </a:xfrm>
          <a:prstGeom prst="rect">
            <a:avLst/>
          </a:prstGeom>
        </p:spPr>
        <p:txBody>
          <a:bodyPr anchor="t" rtlCol="false" tIns="0" lIns="0" bIns="0" rIns="0">
            <a:spAutoFit/>
          </a:bodyPr>
          <a:lstStyle/>
          <a:p>
            <a:pPr marL="0" indent="0" lvl="0">
              <a:lnSpc>
                <a:spcPts val="8798"/>
              </a:lnSpc>
              <a:spcBef>
                <a:spcPct val="0"/>
              </a:spcBef>
            </a:pPr>
            <a:r>
              <a:rPr lang="en-US" sz="6284">
                <a:solidFill>
                  <a:srgbClr val="05066D"/>
                </a:solidFill>
                <a:latin typeface="Poppins Ultra-Bold"/>
              </a:rPr>
              <a:t>Hard Coded Items</a:t>
            </a:r>
          </a:p>
        </p:txBody>
      </p:sp>
      <p:sp>
        <p:nvSpPr>
          <p:cNvPr name="TextBox 16" id="16"/>
          <p:cNvSpPr txBox="true"/>
          <p:nvPr/>
        </p:nvSpPr>
        <p:spPr>
          <a:xfrm rot="0">
            <a:off x="1819070" y="1788601"/>
            <a:ext cx="8190265" cy="667339"/>
          </a:xfrm>
          <a:prstGeom prst="rect">
            <a:avLst/>
          </a:prstGeom>
        </p:spPr>
        <p:txBody>
          <a:bodyPr anchor="t" rtlCol="false" tIns="0" lIns="0" bIns="0" rIns="0">
            <a:spAutoFit/>
          </a:bodyPr>
          <a:lstStyle/>
          <a:p>
            <a:pPr marL="0" indent="0" lvl="0">
              <a:lnSpc>
                <a:spcPts val="5159"/>
              </a:lnSpc>
              <a:spcBef>
                <a:spcPct val="0"/>
              </a:spcBef>
            </a:pPr>
            <a:r>
              <a:rPr lang="en-US" sz="3685">
                <a:solidFill>
                  <a:srgbClr val="05066D"/>
                </a:solidFill>
                <a:latin typeface="Poppins Ultra-Bold"/>
              </a:rPr>
              <a:t>Doctor Recommendations </a:t>
            </a:r>
          </a:p>
        </p:txBody>
      </p:sp>
      <p:sp>
        <p:nvSpPr>
          <p:cNvPr name="TextBox 17" id="17"/>
          <p:cNvSpPr txBox="true"/>
          <p:nvPr/>
        </p:nvSpPr>
        <p:spPr>
          <a:xfrm rot="0">
            <a:off x="1819070" y="2398791"/>
            <a:ext cx="11691006" cy="468543"/>
          </a:xfrm>
          <a:prstGeom prst="rect">
            <a:avLst/>
          </a:prstGeom>
        </p:spPr>
        <p:txBody>
          <a:bodyPr anchor="t" rtlCol="false" tIns="0" lIns="0" bIns="0" rIns="0">
            <a:spAutoFit/>
          </a:bodyPr>
          <a:lstStyle/>
          <a:p>
            <a:pPr>
              <a:lnSpc>
                <a:spcPts val="3801"/>
              </a:lnSpc>
              <a:spcBef>
                <a:spcPct val="0"/>
              </a:spcBef>
            </a:pPr>
            <a:r>
              <a:rPr lang="en-US" sz="2715">
                <a:solidFill>
                  <a:srgbClr val="05066D"/>
                </a:solidFill>
                <a:latin typeface="Canva Sans"/>
              </a:rPr>
              <a:t>The same three doctors are always the ones recommended</a:t>
            </a:r>
          </a:p>
        </p:txBody>
      </p:sp>
      <p:sp>
        <p:nvSpPr>
          <p:cNvPr name="TextBox 18" id="18"/>
          <p:cNvSpPr txBox="true"/>
          <p:nvPr/>
        </p:nvSpPr>
        <p:spPr>
          <a:xfrm rot="0">
            <a:off x="1917660" y="3364262"/>
            <a:ext cx="8190265" cy="667339"/>
          </a:xfrm>
          <a:prstGeom prst="rect">
            <a:avLst/>
          </a:prstGeom>
        </p:spPr>
        <p:txBody>
          <a:bodyPr anchor="t" rtlCol="false" tIns="0" lIns="0" bIns="0" rIns="0">
            <a:spAutoFit/>
          </a:bodyPr>
          <a:lstStyle/>
          <a:p>
            <a:pPr marL="0" indent="0" lvl="0">
              <a:lnSpc>
                <a:spcPts val="5159"/>
              </a:lnSpc>
              <a:spcBef>
                <a:spcPct val="0"/>
              </a:spcBef>
            </a:pPr>
            <a:r>
              <a:rPr lang="en-US" sz="3685">
                <a:solidFill>
                  <a:srgbClr val="05066D"/>
                </a:solidFill>
                <a:latin typeface="Poppins Ultra-Bold"/>
              </a:rPr>
              <a:t>Dates/Time Avaliable</a:t>
            </a:r>
          </a:p>
        </p:txBody>
      </p:sp>
      <p:sp>
        <p:nvSpPr>
          <p:cNvPr name="TextBox 19" id="19"/>
          <p:cNvSpPr txBox="true"/>
          <p:nvPr/>
        </p:nvSpPr>
        <p:spPr>
          <a:xfrm rot="0">
            <a:off x="1917660" y="3974452"/>
            <a:ext cx="11691006" cy="468543"/>
          </a:xfrm>
          <a:prstGeom prst="rect">
            <a:avLst/>
          </a:prstGeom>
        </p:spPr>
        <p:txBody>
          <a:bodyPr anchor="t" rtlCol="false" tIns="0" lIns="0" bIns="0" rIns="0">
            <a:spAutoFit/>
          </a:bodyPr>
          <a:lstStyle/>
          <a:p>
            <a:pPr>
              <a:lnSpc>
                <a:spcPts val="3801"/>
              </a:lnSpc>
              <a:spcBef>
                <a:spcPct val="0"/>
              </a:spcBef>
            </a:pPr>
            <a:r>
              <a:rPr lang="en-US" sz="2715">
                <a:solidFill>
                  <a:srgbClr val="05066D"/>
                </a:solidFill>
                <a:latin typeface="Canva Sans"/>
              </a:rPr>
              <a:t>The same three dates are always recommended</a:t>
            </a:r>
          </a:p>
        </p:txBody>
      </p:sp>
      <p:sp>
        <p:nvSpPr>
          <p:cNvPr name="TextBox 20" id="20"/>
          <p:cNvSpPr txBox="true"/>
          <p:nvPr/>
        </p:nvSpPr>
        <p:spPr>
          <a:xfrm rot="0">
            <a:off x="1952131" y="4931803"/>
            <a:ext cx="8190265" cy="667339"/>
          </a:xfrm>
          <a:prstGeom prst="rect">
            <a:avLst/>
          </a:prstGeom>
        </p:spPr>
        <p:txBody>
          <a:bodyPr anchor="t" rtlCol="false" tIns="0" lIns="0" bIns="0" rIns="0">
            <a:spAutoFit/>
          </a:bodyPr>
          <a:lstStyle/>
          <a:p>
            <a:pPr marL="0" indent="0" lvl="0">
              <a:lnSpc>
                <a:spcPts val="5159"/>
              </a:lnSpc>
              <a:spcBef>
                <a:spcPct val="0"/>
              </a:spcBef>
            </a:pPr>
            <a:r>
              <a:rPr lang="en-US" sz="3685">
                <a:solidFill>
                  <a:srgbClr val="05066D"/>
                </a:solidFill>
                <a:latin typeface="Poppins Ultra-Bold"/>
              </a:rPr>
              <a:t>Chat Responses</a:t>
            </a:r>
          </a:p>
        </p:txBody>
      </p:sp>
      <p:sp>
        <p:nvSpPr>
          <p:cNvPr name="TextBox 21" id="21"/>
          <p:cNvSpPr txBox="true"/>
          <p:nvPr/>
        </p:nvSpPr>
        <p:spPr>
          <a:xfrm rot="0">
            <a:off x="1952131" y="5541993"/>
            <a:ext cx="11691006" cy="468543"/>
          </a:xfrm>
          <a:prstGeom prst="rect">
            <a:avLst/>
          </a:prstGeom>
        </p:spPr>
        <p:txBody>
          <a:bodyPr anchor="t" rtlCol="false" tIns="0" lIns="0" bIns="0" rIns="0">
            <a:spAutoFit/>
          </a:bodyPr>
          <a:lstStyle/>
          <a:p>
            <a:pPr>
              <a:lnSpc>
                <a:spcPts val="3801"/>
              </a:lnSpc>
              <a:spcBef>
                <a:spcPct val="0"/>
              </a:spcBef>
            </a:pPr>
            <a:r>
              <a:rPr lang="en-US" sz="2715">
                <a:solidFill>
                  <a:srgbClr val="05066D"/>
                </a:solidFill>
                <a:latin typeface="Canva Sans"/>
              </a:rPr>
              <a:t>What the chat says/responds with is hard-coded</a:t>
            </a:r>
          </a:p>
        </p:txBody>
      </p:sp>
      <p:sp>
        <p:nvSpPr>
          <p:cNvPr name="TextBox 22" id="22"/>
          <p:cNvSpPr txBox="true"/>
          <p:nvPr/>
        </p:nvSpPr>
        <p:spPr>
          <a:xfrm rot="0">
            <a:off x="1952131" y="6507464"/>
            <a:ext cx="8190265" cy="667339"/>
          </a:xfrm>
          <a:prstGeom prst="rect">
            <a:avLst/>
          </a:prstGeom>
        </p:spPr>
        <p:txBody>
          <a:bodyPr anchor="t" rtlCol="false" tIns="0" lIns="0" bIns="0" rIns="0">
            <a:spAutoFit/>
          </a:bodyPr>
          <a:lstStyle/>
          <a:p>
            <a:pPr marL="0" indent="0" lvl="0">
              <a:lnSpc>
                <a:spcPts val="5159"/>
              </a:lnSpc>
              <a:spcBef>
                <a:spcPct val="0"/>
              </a:spcBef>
            </a:pPr>
            <a:r>
              <a:rPr lang="en-US" sz="3685">
                <a:solidFill>
                  <a:srgbClr val="05066D"/>
                </a:solidFill>
                <a:latin typeface="Poppins Ultra-Bold"/>
              </a:rPr>
              <a:t>Home Page Reminder</a:t>
            </a:r>
          </a:p>
        </p:txBody>
      </p:sp>
      <p:sp>
        <p:nvSpPr>
          <p:cNvPr name="TextBox 23" id="23"/>
          <p:cNvSpPr txBox="true"/>
          <p:nvPr/>
        </p:nvSpPr>
        <p:spPr>
          <a:xfrm rot="0">
            <a:off x="1952131" y="7117654"/>
            <a:ext cx="11691006" cy="468543"/>
          </a:xfrm>
          <a:prstGeom prst="rect">
            <a:avLst/>
          </a:prstGeom>
        </p:spPr>
        <p:txBody>
          <a:bodyPr anchor="t" rtlCol="false" tIns="0" lIns="0" bIns="0" rIns="0">
            <a:spAutoFit/>
          </a:bodyPr>
          <a:lstStyle/>
          <a:p>
            <a:pPr>
              <a:lnSpc>
                <a:spcPts val="3801"/>
              </a:lnSpc>
              <a:spcBef>
                <a:spcPct val="0"/>
              </a:spcBef>
            </a:pPr>
            <a:r>
              <a:rPr lang="en-US" sz="2715">
                <a:solidFill>
                  <a:srgbClr val="05066D"/>
                </a:solidFill>
                <a:latin typeface="Canva Sans"/>
              </a:rPr>
              <a:t>The same message is always displayed </a:t>
            </a:r>
          </a:p>
        </p:txBody>
      </p:sp>
      <p:sp>
        <p:nvSpPr>
          <p:cNvPr name="TextBox 24" id="24"/>
          <p:cNvSpPr txBox="true"/>
          <p:nvPr/>
        </p:nvSpPr>
        <p:spPr>
          <a:xfrm rot="0">
            <a:off x="1952131" y="8083125"/>
            <a:ext cx="8190265" cy="667339"/>
          </a:xfrm>
          <a:prstGeom prst="rect">
            <a:avLst/>
          </a:prstGeom>
        </p:spPr>
        <p:txBody>
          <a:bodyPr anchor="t" rtlCol="false" tIns="0" lIns="0" bIns="0" rIns="0">
            <a:spAutoFit/>
          </a:bodyPr>
          <a:lstStyle/>
          <a:p>
            <a:pPr marL="0" indent="0" lvl="0">
              <a:lnSpc>
                <a:spcPts val="5159"/>
              </a:lnSpc>
              <a:spcBef>
                <a:spcPct val="0"/>
              </a:spcBef>
            </a:pPr>
            <a:r>
              <a:rPr lang="en-US" sz="3685">
                <a:solidFill>
                  <a:srgbClr val="05066D"/>
                </a:solidFill>
                <a:latin typeface="Poppins Ultra-Bold"/>
              </a:rPr>
              <a:t>Upcoming Appointments</a:t>
            </a:r>
          </a:p>
        </p:txBody>
      </p:sp>
      <p:sp>
        <p:nvSpPr>
          <p:cNvPr name="TextBox 25" id="25"/>
          <p:cNvSpPr txBox="true"/>
          <p:nvPr/>
        </p:nvSpPr>
        <p:spPr>
          <a:xfrm rot="0">
            <a:off x="1952131" y="8693315"/>
            <a:ext cx="11691006" cy="468543"/>
          </a:xfrm>
          <a:prstGeom prst="rect">
            <a:avLst/>
          </a:prstGeom>
        </p:spPr>
        <p:txBody>
          <a:bodyPr anchor="t" rtlCol="false" tIns="0" lIns="0" bIns="0" rIns="0">
            <a:spAutoFit/>
          </a:bodyPr>
          <a:lstStyle/>
          <a:p>
            <a:pPr>
              <a:lnSpc>
                <a:spcPts val="3801"/>
              </a:lnSpc>
              <a:spcBef>
                <a:spcPct val="0"/>
              </a:spcBef>
            </a:pPr>
            <a:r>
              <a:rPr lang="en-US" sz="2715">
                <a:solidFill>
                  <a:srgbClr val="05066D"/>
                </a:solidFill>
                <a:latin typeface="Canva Sans"/>
              </a:rPr>
              <a:t>The 2 upcoming appointments are always the same</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Freeform 2" id="2"/>
          <p:cNvSpPr/>
          <p:nvPr/>
        </p:nvSpPr>
        <p:spPr>
          <a:xfrm flipH="false" flipV="false" rot="0">
            <a:off x="-7144019" y="-8024716"/>
            <a:ext cx="16835464" cy="16835464"/>
          </a:xfrm>
          <a:custGeom>
            <a:avLst/>
            <a:gdLst/>
            <a:ahLst/>
            <a:cxnLst/>
            <a:rect r="r" b="b" t="t" l="l"/>
            <a:pathLst>
              <a:path h="16835464" w="16835464">
                <a:moveTo>
                  <a:pt x="0" y="0"/>
                </a:moveTo>
                <a:lnTo>
                  <a:pt x="16835464" y="0"/>
                </a:lnTo>
                <a:lnTo>
                  <a:pt x="16835464" y="16835464"/>
                </a:lnTo>
                <a:lnTo>
                  <a:pt x="0" y="168354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644650" y="8639630"/>
            <a:ext cx="5286700" cy="5286700"/>
          </a:xfrm>
          <a:custGeom>
            <a:avLst/>
            <a:gdLst/>
            <a:ahLst/>
            <a:cxnLst/>
            <a:rect r="r" b="b" t="t" l="l"/>
            <a:pathLst>
              <a:path h="5286700" w="5286700">
                <a:moveTo>
                  <a:pt x="0" y="0"/>
                </a:moveTo>
                <a:lnTo>
                  <a:pt x="5286700" y="0"/>
                </a:lnTo>
                <a:lnTo>
                  <a:pt x="5286700" y="5286700"/>
                </a:lnTo>
                <a:lnTo>
                  <a:pt x="0" y="5286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793949" y="3128814"/>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7199804" y="1726338"/>
            <a:ext cx="10059496" cy="1402476"/>
          </a:xfrm>
          <a:prstGeom prst="rect">
            <a:avLst/>
          </a:prstGeom>
        </p:spPr>
        <p:txBody>
          <a:bodyPr anchor="t" rtlCol="false" tIns="0" lIns="0" bIns="0" rIns="0">
            <a:spAutoFit/>
          </a:bodyPr>
          <a:lstStyle/>
          <a:p>
            <a:pPr marL="0" indent="0" lvl="0">
              <a:lnSpc>
                <a:spcPts val="10898"/>
              </a:lnSpc>
              <a:spcBef>
                <a:spcPct val="0"/>
              </a:spcBef>
            </a:pPr>
            <a:r>
              <a:rPr lang="en-US" sz="7784">
                <a:solidFill>
                  <a:srgbClr val="05066D"/>
                </a:solidFill>
                <a:latin typeface="Poppins Ultra-Bold"/>
              </a:rPr>
              <a:t>Issues/Questions</a:t>
            </a:r>
          </a:p>
        </p:txBody>
      </p:sp>
      <p:sp>
        <p:nvSpPr>
          <p:cNvPr name="TextBox 6" id="6"/>
          <p:cNvSpPr txBox="true"/>
          <p:nvPr/>
        </p:nvSpPr>
        <p:spPr>
          <a:xfrm rot="0">
            <a:off x="6652736" y="3558916"/>
            <a:ext cx="10345125" cy="5699384"/>
          </a:xfrm>
          <a:prstGeom prst="rect">
            <a:avLst/>
          </a:prstGeom>
        </p:spPr>
        <p:txBody>
          <a:bodyPr anchor="t" rtlCol="false" tIns="0" lIns="0" bIns="0" rIns="0">
            <a:spAutoFit/>
          </a:bodyPr>
          <a:lstStyle/>
          <a:p>
            <a:pPr marL="699476" indent="-349738" lvl="1">
              <a:lnSpc>
                <a:spcPts val="4535"/>
              </a:lnSpc>
              <a:buFont typeface="Arial"/>
              <a:buChar char="•"/>
            </a:pPr>
            <a:r>
              <a:rPr lang="en-US" sz="3239">
                <a:solidFill>
                  <a:srgbClr val="05066D"/>
                </a:solidFill>
                <a:latin typeface="Canva Sans Bold"/>
              </a:rPr>
              <a:t>How to</a:t>
            </a:r>
            <a:r>
              <a:rPr lang="en-US" sz="3239">
                <a:solidFill>
                  <a:srgbClr val="05066D"/>
                </a:solidFill>
                <a:latin typeface="Canva Sans"/>
              </a:rPr>
              <a:t> set up a user database using Supabase (our backend tool)?</a:t>
            </a:r>
          </a:p>
          <a:p>
            <a:pPr marL="699476" indent="-349738" lvl="1">
              <a:lnSpc>
                <a:spcPts val="4535"/>
              </a:lnSpc>
              <a:buFont typeface="Arial"/>
              <a:buChar char="•"/>
            </a:pPr>
            <a:r>
              <a:rPr lang="en-US" sz="3239">
                <a:solidFill>
                  <a:srgbClr val="05066D"/>
                </a:solidFill>
                <a:latin typeface="Canva Sans Bold"/>
              </a:rPr>
              <a:t>How to</a:t>
            </a:r>
            <a:r>
              <a:rPr lang="en-US" sz="3239">
                <a:solidFill>
                  <a:srgbClr val="05066D"/>
                </a:solidFill>
                <a:latin typeface="Canva Sans"/>
              </a:rPr>
              <a:t> train our chatbot to respond to a variety of user responses correctly?</a:t>
            </a:r>
          </a:p>
          <a:p>
            <a:pPr marL="699476" indent="-349738" lvl="1">
              <a:lnSpc>
                <a:spcPts val="4535"/>
              </a:lnSpc>
              <a:buFont typeface="Arial"/>
              <a:buChar char="•"/>
            </a:pPr>
            <a:r>
              <a:rPr lang="en-US" sz="3239">
                <a:solidFill>
                  <a:srgbClr val="05066D"/>
                </a:solidFill>
                <a:latin typeface="Canva Sans Bold"/>
              </a:rPr>
              <a:t>Utilizing</a:t>
            </a:r>
            <a:r>
              <a:rPr lang="en-US" sz="3239">
                <a:solidFill>
                  <a:srgbClr val="05066D"/>
                </a:solidFill>
                <a:latin typeface="Canva Sans"/>
              </a:rPr>
              <a:t> camera to scan information during log-in / onboarding process</a:t>
            </a:r>
          </a:p>
          <a:p>
            <a:pPr marL="699476" indent="-349738" lvl="1">
              <a:lnSpc>
                <a:spcPts val="4535"/>
              </a:lnSpc>
              <a:buFont typeface="Arial"/>
              <a:buChar char="•"/>
            </a:pPr>
            <a:r>
              <a:rPr lang="en-US" sz="3239">
                <a:solidFill>
                  <a:srgbClr val="05066D"/>
                </a:solidFill>
                <a:latin typeface="Canva Sans Bold"/>
              </a:rPr>
              <a:t>Getting notifications</a:t>
            </a:r>
            <a:r>
              <a:rPr lang="en-US" sz="3239">
                <a:solidFill>
                  <a:srgbClr val="05066D"/>
                </a:solidFill>
                <a:latin typeface="Canva Sans"/>
              </a:rPr>
              <a:t> to pop up on user’s mobile device</a:t>
            </a:r>
          </a:p>
          <a:p>
            <a:pPr marL="699476" indent="-349738" lvl="1">
              <a:lnSpc>
                <a:spcPts val="4535"/>
              </a:lnSpc>
              <a:buFont typeface="Arial"/>
              <a:buChar char="•"/>
            </a:pPr>
            <a:r>
              <a:rPr lang="en-US" sz="3239">
                <a:solidFill>
                  <a:srgbClr val="05066D"/>
                </a:solidFill>
                <a:latin typeface="Canva Sans Bold"/>
              </a:rPr>
              <a:t>Keeping track</a:t>
            </a:r>
            <a:r>
              <a:rPr lang="en-US" sz="3239">
                <a:solidFill>
                  <a:srgbClr val="05066D"/>
                </a:solidFill>
                <a:latin typeface="Canva Sans"/>
              </a:rPr>
              <a:t> of appointment (storing user data)</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B4CDFF"/>
        </a:solidFill>
      </p:bgPr>
    </p:bg>
    <p:spTree>
      <p:nvGrpSpPr>
        <p:cNvPr id="1" name=""/>
        <p:cNvGrpSpPr/>
        <p:nvPr/>
      </p:nvGrpSpPr>
      <p:grpSpPr>
        <a:xfrm>
          <a:off x="0" y="0"/>
          <a:ext cx="0" cy="0"/>
          <a:chOff x="0" y="0"/>
          <a:chExt cx="0" cy="0"/>
        </a:xfrm>
      </p:grpSpPr>
      <p:sp>
        <p:nvSpPr>
          <p:cNvPr name="Freeform 2" id="2"/>
          <p:cNvSpPr/>
          <p:nvPr/>
        </p:nvSpPr>
        <p:spPr>
          <a:xfrm flipH="false" flipV="false" rot="0">
            <a:off x="13503499" y="6223128"/>
            <a:ext cx="8935030" cy="8935030"/>
          </a:xfrm>
          <a:custGeom>
            <a:avLst/>
            <a:gdLst/>
            <a:ahLst/>
            <a:cxnLst/>
            <a:rect r="r" b="b" t="t" l="l"/>
            <a:pathLst>
              <a:path h="8935030" w="8935030">
                <a:moveTo>
                  <a:pt x="0" y="0"/>
                </a:moveTo>
                <a:lnTo>
                  <a:pt x="8935030" y="0"/>
                </a:lnTo>
                <a:lnTo>
                  <a:pt x="8935030" y="8935030"/>
                </a:lnTo>
                <a:lnTo>
                  <a:pt x="0" y="89350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348079" y="1480243"/>
            <a:ext cx="9591842" cy="1402476"/>
          </a:xfrm>
          <a:prstGeom prst="rect">
            <a:avLst/>
          </a:prstGeom>
        </p:spPr>
        <p:txBody>
          <a:bodyPr anchor="t" rtlCol="false" tIns="0" lIns="0" bIns="0" rIns="0">
            <a:spAutoFit/>
          </a:bodyPr>
          <a:lstStyle/>
          <a:p>
            <a:pPr algn="ctr" marL="0" indent="0" lvl="0">
              <a:lnSpc>
                <a:spcPts val="10898"/>
              </a:lnSpc>
              <a:spcBef>
                <a:spcPct val="0"/>
              </a:spcBef>
            </a:pPr>
            <a:r>
              <a:rPr lang="en-US" sz="7784" u="sng">
                <a:solidFill>
                  <a:srgbClr val="05066D"/>
                </a:solidFill>
                <a:latin typeface="Poppins Ultra-Bold"/>
                <a:hlinkClick r:id="rId4" tooltip="https://youtu.be/_TC4JsuBmbE?si=LkDhOKZFQGWOo5XQ"/>
              </a:rPr>
              <a:t>Prototype Demo</a:t>
            </a:r>
          </a:p>
        </p:txBody>
      </p:sp>
      <p:sp>
        <p:nvSpPr>
          <p:cNvPr name="Freeform 4" id="4"/>
          <p:cNvSpPr/>
          <p:nvPr/>
        </p:nvSpPr>
        <p:spPr>
          <a:xfrm flipH="false" flipV="false" rot="0">
            <a:off x="-3394211" y="-2802161"/>
            <a:ext cx="6788421" cy="6788421"/>
          </a:xfrm>
          <a:custGeom>
            <a:avLst/>
            <a:gdLst/>
            <a:ahLst/>
            <a:cxnLst/>
            <a:rect r="r" b="b" t="t" l="l"/>
            <a:pathLst>
              <a:path h="6788421" w="6788421">
                <a:moveTo>
                  <a:pt x="0" y="0"/>
                </a:moveTo>
                <a:lnTo>
                  <a:pt x="6788422" y="0"/>
                </a:lnTo>
                <a:lnTo>
                  <a:pt x="6788422" y="6788421"/>
                </a:lnTo>
                <a:lnTo>
                  <a:pt x="0" y="67884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7564851" y="-4821223"/>
            <a:ext cx="11355339" cy="11355339"/>
          </a:xfrm>
          <a:custGeom>
            <a:avLst/>
            <a:gdLst/>
            <a:ahLst/>
            <a:cxnLst/>
            <a:rect r="r" b="b" t="t" l="l"/>
            <a:pathLst>
              <a:path h="11355339" w="11355339">
                <a:moveTo>
                  <a:pt x="0" y="0"/>
                </a:moveTo>
                <a:lnTo>
                  <a:pt x="11355339" y="0"/>
                </a:lnTo>
                <a:lnTo>
                  <a:pt x="11355339" y="11355339"/>
                </a:lnTo>
                <a:lnTo>
                  <a:pt x="0" y="1135533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7564851" y="-4821223"/>
            <a:ext cx="11355339" cy="11355339"/>
          </a:xfrm>
          <a:custGeom>
            <a:avLst/>
            <a:gdLst/>
            <a:ahLst/>
            <a:cxnLst/>
            <a:rect r="r" b="b" t="t" l="l"/>
            <a:pathLst>
              <a:path h="11355339" w="11355339">
                <a:moveTo>
                  <a:pt x="0" y="0"/>
                </a:moveTo>
                <a:lnTo>
                  <a:pt x="11355339" y="0"/>
                </a:lnTo>
                <a:lnTo>
                  <a:pt x="11355339" y="11355339"/>
                </a:lnTo>
                <a:lnTo>
                  <a:pt x="0" y="1135533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pic>
        <p:nvPicPr>
          <p:cNvPr name="Picture 7" id="7"/>
          <p:cNvPicPr>
            <a:picLocks noChangeAspect="true"/>
          </p:cNvPicPr>
          <p:nvPr>
            <a:videoFile r:link="rId8"/>
          </p:nvPr>
        </p:nvPicPr>
        <p:blipFill>
          <a:blip r:embed="rId7"/>
          <a:stretch>
            <a:fillRect/>
          </a:stretch>
        </p:blipFill>
        <p:spPr>
          <a:xfrm rot="0">
            <a:off x="4087397" y="3378790"/>
            <a:ext cx="10113206" cy="568867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DAF1hXbX100</dc:identifier>
  <dcterms:modified xsi:type="dcterms:W3CDTF">2011-08-01T06:04:30Z</dcterms:modified>
  <cp:revision>1</cp:revision>
  <dc:title>CS147 A8</dc:title>
</cp:coreProperties>
</file>